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3" r:id="rId4"/>
    <p:sldId id="258" r:id="rId5"/>
    <p:sldId id="259" r:id="rId6"/>
    <p:sldId id="260" r:id="rId7"/>
    <p:sldId id="261" r:id="rId8"/>
    <p:sldId id="262" r:id="rId9"/>
    <p:sldId id="264" r:id="rId10"/>
    <p:sldId id="265"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A7401-DC60-4FB8-A37D-1E260A3FB5A7}" type="datetimeFigureOut">
              <a:rPr lang="sk-SK" smtClean="0"/>
              <a:pPr/>
              <a:t>31. 5. 2011</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A8CAF7-37D3-4FCB-9558-36A4149CBA83}" type="slidenum">
              <a:rPr lang="sk-SK" smtClean="0"/>
              <a:pPr/>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87A8CAF7-37D3-4FCB-9558-36A4149CBA83}" type="slidenum">
              <a:rPr lang="sk-SK" smtClean="0"/>
              <a:pPr/>
              <a:t>6</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sk-SK" smtClean="0"/>
              <a:t>Kliknite sem a upravte štýl predlohy nadpisov.</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16" name="Zástupný symbol dátumu 15"/>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2" name="Zástupný symbol päty 1"/>
          <p:cNvSpPr>
            <a:spLocks noGrp="1"/>
          </p:cNvSpPr>
          <p:nvPr>
            <p:ph type="ftr" sz="quarter" idx="11"/>
          </p:nvPr>
        </p:nvSpPr>
        <p:spPr/>
        <p:txBody>
          <a:bodyPr/>
          <a:lstStyle/>
          <a:p>
            <a:endParaRPr lang="sk-SK"/>
          </a:p>
        </p:txBody>
      </p:sp>
      <p:sp>
        <p:nvSpPr>
          <p:cNvPr id="15" name="Zástupný symbol čísla snímky 14"/>
          <p:cNvSpPr>
            <a:spLocks noGrp="1"/>
          </p:cNvSpPr>
          <p:nvPr>
            <p:ph type="sldNum" sz="quarter" idx="12"/>
          </p:nvPr>
        </p:nvSpPr>
        <p:spPr>
          <a:xfrm>
            <a:off x="8229600" y="6473952"/>
            <a:ext cx="758952" cy="246888"/>
          </a:xfrm>
        </p:spPr>
        <p:txBody>
          <a:bodyPr/>
          <a:lstStyle/>
          <a:p>
            <a:fld id="{2A820506-1C8A-47E3-85AE-1ABBE0DDD44E}"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58000" y="549276"/>
            <a:ext cx="18288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549276"/>
            <a:ext cx="62484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sk-SK" smtClean="0"/>
              <a:t>Kliknite sem a upravte štýl predlohy nadpisov.</a:t>
            </a:r>
            <a:endParaRPr kumimoji="0" lang="en-US"/>
          </a:p>
        </p:txBody>
      </p:sp>
      <p:sp>
        <p:nvSpPr>
          <p:cNvPr id="27" name="Zástupný symbol obsahu 26"/>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19" name="Zástupný symbol päty 18"/>
          <p:cNvSpPr>
            <a:spLocks noGrp="1"/>
          </p:cNvSpPr>
          <p:nvPr>
            <p:ph type="ftr" sz="quarter" idx="11"/>
          </p:nvPr>
        </p:nvSpPr>
        <p:spPr>
          <a:xfrm>
            <a:off x="3581400" y="76200"/>
            <a:ext cx="2895600" cy="288925"/>
          </a:xfrm>
        </p:spPr>
        <p:txBody>
          <a:bodyPr/>
          <a:lstStyle/>
          <a:p>
            <a:endParaRPr lang="sk-SK"/>
          </a:p>
        </p:txBody>
      </p:sp>
      <p:sp>
        <p:nvSpPr>
          <p:cNvPr id="16" name="Zástupný symbol čísla snímky 15"/>
          <p:cNvSpPr>
            <a:spLocks noGrp="1"/>
          </p:cNvSpPr>
          <p:nvPr>
            <p:ph type="sldNum" sz="quarter" idx="12"/>
          </p:nvPr>
        </p:nvSpPr>
        <p:spPr>
          <a:xfrm>
            <a:off x="8229600" y="6473952"/>
            <a:ext cx="758952" cy="246888"/>
          </a:xfrm>
        </p:spPr>
        <p:txBody>
          <a:bodyPr/>
          <a:lstStyle/>
          <a:p>
            <a:fld id="{2A820506-1C8A-47E3-85AE-1ABBE0DDD44E}"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tex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19" name="Zástupný symbol dátumu 18"/>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11" name="Zástupný symbol päty 10"/>
          <p:cNvSpPr>
            <a:spLocks noGrp="1"/>
          </p:cNvSpPr>
          <p:nvPr>
            <p:ph type="ftr" sz="quarter" idx="11"/>
          </p:nvPr>
        </p:nvSpPr>
        <p:spPr/>
        <p:txBody>
          <a:bodyPr/>
          <a:lstStyle/>
          <a:p>
            <a:endParaRPr lang="sk-SK"/>
          </a:p>
        </p:txBody>
      </p:sp>
      <p:sp>
        <p:nvSpPr>
          <p:cNvPr id="16" name="Zástupný symbol čísla snímky 15"/>
          <p:cNvSpPr>
            <a:spLocks noGrp="1"/>
          </p:cNvSpPr>
          <p:nvPr>
            <p:ph type="sldNum" sz="quarter" idx="12"/>
          </p:nvPr>
        </p:nvSpPr>
        <p:spPr/>
        <p:txBody>
          <a:bodyPr/>
          <a:lstStyle/>
          <a:p>
            <a:fld id="{2A820506-1C8A-47E3-85AE-1ABBE0DDD44E}" type="slidenum">
              <a:rPr lang="sk-SK" smtClean="0"/>
              <a:pPr/>
              <a:t>‹#›</a:t>
            </a:fld>
            <a:endParaRPr lang="sk-SK"/>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sk-SK" smtClean="0"/>
              <a:t>Kliknite sem a upravte štýl predlohy nadpisov.</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sk-SK" smtClean="0"/>
              <a:t>Kliknite sem a upravte štýl predlohy nadpisov.</a:t>
            </a:r>
            <a:endParaRPr kumimoji="0" lang="en-US"/>
          </a:p>
        </p:txBody>
      </p:sp>
      <p:sp>
        <p:nvSpPr>
          <p:cNvPr id="14" name="Zástupný symbol obsah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10" name="Zástupný symbol päty 9"/>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25" name="Zástupný symbol tex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obsah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8" name="Zástupný symbol obsah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0" name="Zástupný symbol dátumu 9"/>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229600" y="6477000"/>
            <a:ext cx="762000" cy="246888"/>
          </a:xfrm>
        </p:spPr>
        <p:txBody>
          <a:bodyPr/>
          <a:lstStyle/>
          <a:p>
            <a:fld id="{2A820506-1C8A-47E3-85AE-1ABBE0DDD44E}" type="slidenum">
              <a:rPr lang="sk-SK" smtClean="0"/>
              <a:pPr/>
              <a:t>‹#›</a:t>
            </a:fld>
            <a:endParaRPr lang="sk-SK"/>
          </a:p>
        </p:txBody>
      </p:sp>
      <p:sp>
        <p:nvSpPr>
          <p:cNvPr id="11" name="Rovná spojnic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sk-SK" smtClean="0"/>
              <a:t>Kliknite sem a upravte štýl predlohy nadpisov.</a:t>
            </a:r>
            <a:endParaRPr kumimoji="0" lang="en-US"/>
          </a:p>
        </p:txBody>
      </p:sp>
      <p:sp>
        <p:nvSpPr>
          <p:cNvPr id="12" name="Zástupný symbol dátumu 11"/>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21" name="Zástupný symbol päty 20"/>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3" name="Zástupný symbol dátumu 2"/>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24" name="Zástupný symbol päty 23"/>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ovná spojnic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sk-SK" smtClean="0"/>
              <a:t>Kliknite sem a upravte štýl predlohy nadpisov.</a:t>
            </a:r>
            <a:endParaRPr kumimoji="0" lang="en-US"/>
          </a:p>
        </p:txBody>
      </p:sp>
      <p:sp>
        <p:nvSpPr>
          <p:cNvPr id="26" name="Zástupný symbol tex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14" name="Zástupný symbol obsah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29" name="Zástupný symbol päty 28"/>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2A820506-1C8A-47E3-85AE-1ABBE0DDD44E}"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13" name="Zástupný symbol obrázka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sk-SK" smtClean="0"/>
              <a:t>Ak chcete pridať obrázok, kliknite na ikonu</a:t>
            </a:r>
            <a:endParaRPr kumimoji="0" lang="en-US" dirty="0"/>
          </a:p>
        </p:txBody>
      </p:sp>
      <p:sp>
        <p:nvSpPr>
          <p:cNvPr id="7" name="Zástupný symbol dátumu 6"/>
          <p:cNvSpPr>
            <a:spLocks noGrp="1"/>
          </p:cNvSpPr>
          <p:nvPr>
            <p:ph type="dt" sz="half" idx="10"/>
          </p:nvPr>
        </p:nvSpPr>
        <p:spPr/>
        <p:txBody>
          <a:bodyPr/>
          <a:lstStyle/>
          <a:p>
            <a:fld id="{1D10FA26-1555-4637-958D-ACD62BA778B0}" type="datetimeFigureOut">
              <a:rPr lang="sk-SK" smtClean="0"/>
              <a:pPr/>
              <a:t>31. 5. 2011</a:t>
            </a:fld>
            <a:endParaRPr lang="sk-SK"/>
          </a:p>
        </p:txBody>
      </p:sp>
      <p:sp>
        <p:nvSpPr>
          <p:cNvPr id="5" name="Zástupný symbol päty 4"/>
          <p:cNvSpPr>
            <a:spLocks noGrp="1"/>
          </p:cNvSpPr>
          <p:nvPr>
            <p:ph type="ftr" sz="quarter" idx="11"/>
          </p:nvPr>
        </p:nvSpPr>
        <p:spPr/>
        <p:txBody>
          <a:bodyPr/>
          <a:lstStyle/>
          <a:p>
            <a:endParaRPr lang="sk-SK"/>
          </a:p>
        </p:txBody>
      </p:sp>
      <p:sp>
        <p:nvSpPr>
          <p:cNvPr id="31" name="Zástupný symbol čísla snímky 30"/>
          <p:cNvSpPr>
            <a:spLocks noGrp="1"/>
          </p:cNvSpPr>
          <p:nvPr>
            <p:ph type="sldNum" sz="quarter" idx="12"/>
          </p:nvPr>
        </p:nvSpPr>
        <p:spPr/>
        <p:txBody>
          <a:bodyPr/>
          <a:lstStyle/>
          <a:p>
            <a:fld id="{2A820506-1C8A-47E3-85AE-1ABBE0DDD44E}" type="slidenum">
              <a:rPr lang="sk-SK" smtClean="0"/>
              <a:pPr/>
              <a:t>‹#›</a:t>
            </a:fld>
            <a:endParaRPr lang="sk-SK"/>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sk-SK" smtClean="0"/>
              <a:t>Kliknite sem a upravte štýl predlohy nadpisov.</a:t>
            </a:r>
            <a:endParaRPr kumimoji="0" lang="en-US"/>
          </a:p>
        </p:txBody>
      </p:sp>
      <p:sp>
        <p:nvSpPr>
          <p:cNvPr id="26" name="Zástupný symbol tex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tex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1" name="Zástupný symbol dátum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10FA26-1555-4637-958D-ACD62BA778B0}" type="datetimeFigureOut">
              <a:rPr lang="sk-SK" smtClean="0"/>
              <a:pPr/>
              <a:t>31. 5. 2011</a:t>
            </a:fld>
            <a:endParaRPr lang="sk-SK"/>
          </a:p>
        </p:txBody>
      </p:sp>
      <p:sp>
        <p:nvSpPr>
          <p:cNvPr id="28" name="Zástupný symbol päty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sk-SK"/>
          </a:p>
        </p:txBody>
      </p:sp>
      <p:sp>
        <p:nvSpPr>
          <p:cNvPr id="5" name="Zástupný symbol čísla snímky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A820506-1C8A-47E3-85AE-1ABBE0DDD44E}" type="slidenum">
              <a:rPr lang="sk-SK" smtClean="0"/>
              <a:pPr/>
              <a:t>‹#›</a:t>
            </a:fld>
            <a:endParaRPr lang="sk-SK"/>
          </a:p>
        </p:txBody>
      </p:sp>
      <p:sp>
        <p:nvSpPr>
          <p:cNvPr id="10" name="Zástupný symbol nadpisu 9"/>
          <p:cNvSpPr>
            <a:spLocks noGrp="1"/>
          </p:cNvSpPr>
          <p:nvPr>
            <p:ph type="title"/>
          </p:nvPr>
        </p:nvSpPr>
        <p:spPr>
          <a:xfrm>
            <a:off x="304800" y="457200"/>
            <a:ext cx="8686800" cy="838200"/>
          </a:xfrm>
          <a:prstGeom prst="rect">
            <a:avLst/>
          </a:prstGeom>
        </p:spPr>
        <p:txBody>
          <a:bodyPr vert="horz" anchor="ctr">
            <a:normAutofit/>
          </a:bodyPr>
          <a:lstStyle/>
          <a:p>
            <a:r>
              <a:rPr kumimoji="0" lang="sk-SK" smtClean="0"/>
              <a:t>Kliknite sem a upravte štýl predlohy nadpisov.</a:t>
            </a:r>
            <a:endParaRPr kumimoji="0" lang="en-US"/>
          </a:p>
        </p:txBody>
      </p:sp>
      <p:sp>
        <p:nvSpPr>
          <p:cNvPr id="9" name="Rovná spojnic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ovná spojnic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wikipedie.cz/" TargetMode="External"/><Relationship Id="rId2" Type="http://schemas.openxmlformats.org/officeDocument/2006/relationships/hyperlink" Target="http://www.wikipedia.sk/" TargetMode="External"/><Relationship Id="rId1" Type="http://schemas.openxmlformats.org/officeDocument/2006/relationships/slideLayout" Target="../slideLayouts/slideLayout2.xml"/><Relationship Id="rId4" Type="http://schemas.openxmlformats.org/officeDocument/2006/relationships/hyperlink" Target="http://www.googl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2123728" y="548680"/>
            <a:ext cx="4608512" cy="1446550"/>
          </a:xfrm>
          <a:prstGeom prst="rect">
            <a:avLst/>
          </a:prstGeom>
          <a:noFill/>
        </p:spPr>
        <p:txBody>
          <a:bodyPr wrap="square" lIns="91440" tIns="45720" rIns="91440" bIns="45720">
            <a:spAutoFit/>
          </a:bodyPr>
          <a:lstStyle/>
          <a:p>
            <a:pPr algn="ctr"/>
            <a:r>
              <a:rPr lang="sk-SK" sz="8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Fyzika</a:t>
            </a:r>
            <a:endParaRPr lang="sk-SK" sz="8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endParaRPr>
          </a:p>
        </p:txBody>
      </p:sp>
      <p:sp>
        <p:nvSpPr>
          <p:cNvPr id="5" name="Obdĺžnik 4"/>
          <p:cNvSpPr/>
          <p:nvPr/>
        </p:nvSpPr>
        <p:spPr>
          <a:xfrm>
            <a:off x="1187624" y="2276872"/>
            <a:ext cx="6336704" cy="923330"/>
          </a:xfrm>
          <a:prstGeom prst="rect">
            <a:avLst/>
          </a:prstGeom>
          <a:noFill/>
        </p:spPr>
        <p:txBody>
          <a:bodyPr wrap="square" lIns="91440" tIns="45720" rIns="91440" bIns="45720">
            <a:spAutoFit/>
          </a:bodyPr>
          <a:lstStyle/>
          <a:p>
            <a:pPr algn="ctr"/>
            <a:r>
              <a:rPr lang="sk-SK"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Astronómia</a:t>
            </a:r>
            <a:endParaRPr lang="sk-SK"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endParaRPr>
          </a:p>
        </p:txBody>
      </p:sp>
      <p:sp>
        <p:nvSpPr>
          <p:cNvPr id="6" name="Obdĺžnik 5"/>
          <p:cNvSpPr/>
          <p:nvPr/>
        </p:nvSpPr>
        <p:spPr>
          <a:xfrm>
            <a:off x="4211960" y="5733256"/>
            <a:ext cx="4608512" cy="1077218"/>
          </a:xfrm>
          <a:prstGeom prst="rect">
            <a:avLst/>
          </a:prstGeom>
          <a:noFill/>
        </p:spPr>
        <p:txBody>
          <a:bodyPr wrap="square" lIns="91440" tIns="45720" rIns="91440" bIns="45720">
            <a:spAutoFit/>
          </a:bodyPr>
          <a:lstStyle/>
          <a:p>
            <a:pPr algn="ctr"/>
            <a:r>
              <a:rPr lang="sk-SK"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Zuzana </a:t>
            </a:r>
            <a:r>
              <a:rPr lang="sk-SK"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rybanská</a:t>
            </a:r>
            <a:r>
              <a:rPr lang="sk-SK"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 IX.A</a:t>
            </a:r>
            <a:endParaRPr lang="sk-SK"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endParaRPr>
          </a:p>
        </p:txBody>
      </p:sp>
      <p:sp>
        <p:nvSpPr>
          <p:cNvPr id="8" name="Obdĺžnik 7"/>
          <p:cNvSpPr/>
          <p:nvPr/>
        </p:nvSpPr>
        <p:spPr>
          <a:xfrm>
            <a:off x="251520" y="3933056"/>
            <a:ext cx="8496944" cy="523220"/>
          </a:xfrm>
          <a:prstGeom prst="rect">
            <a:avLst/>
          </a:prstGeom>
          <a:noFill/>
        </p:spPr>
        <p:txBody>
          <a:bodyPr wrap="square" lIns="91440" tIns="45720" rIns="91440" bIns="45720">
            <a:spAutoFit/>
          </a:bodyPr>
          <a:lstStyle/>
          <a:p>
            <a:pPr algn="ctr"/>
            <a:r>
              <a:rPr lang="sk-SK"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rPr>
              <a:t>Náš svet, to nie sú len veci a deje...</a:t>
            </a:r>
            <a:endParaRPr lang="sk-SK"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Comic Sans MS" pitchFamily="66" charset="0"/>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par>
                          <p:cTn id="8" fill="hold">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out)">
                                      <p:cBhvr>
                                        <p:cTn id="11" dur="2000"/>
                                        <p:tgtEl>
                                          <p:spTgt spid="5"/>
                                        </p:tgtEl>
                                      </p:cBhvr>
                                    </p:animEffect>
                                  </p:childTnLst>
                                </p:cTn>
                              </p:par>
                            </p:childTnLst>
                          </p:cTn>
                        </p:par>
                        <p:par>
                          <p:cTn id="12" fill="hold">
                            <p:stCondLst>
                              <p:cond delay="4000"/>
                            </p:stCondLst>
                            <p:childTnLst>
                              <p:par>
                                <p:cTn id="13" presetID="6" presetClass="entr" presetSubtype="32"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out)">
                                      <p:cBhvr>
                                        <p:cTn id="15" dur="2000"/>
                                        <p:tgtEl>
                                          <p:spTgt spid="8"/>
                                        </p:tgtEl>
                                      </p:cBhvr>
                                    </p:animEffect>
                                  </p:childTnLst>
                                </p:cTn>
                              </p:par>
                            </p:childTnLst>
                          </p:cTn>
                        </p:par>
                        <p:par>
                          <p:cTn id="16" fill="hold">
                            <p:stCondLst>
                              <p:cond delay="6000"/>
                            </p:stCondLst>
                            <p:childTnLst>
                              <p:par>
                                <p:cTn id="17" presetID="6" presetClass="entr" presetSubtype="32" fill="hold" grpId="0" nodeType="after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circle(out)">
                                      <p:cBhvr>
                                        <p:cTn id="1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build="allAtOnce"/>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284613" y="2967335"/>
            <a:ext cx="8574783" cy="1015663"/>
          </a:xfrm>
          <a:prstGeom prst="rect">
            <a:avLst/>
          </a:prstGeom>
          <a:noFill/>
        </p:spPr>
        <p:txBody>
          <a:bodyPr wrap="none" lIns="91440" tIns="45720" rIns="91440" bIns="45720">
            <a:spAutoFit/>
          </a:bodyPr>
          <a:lstStyle/>
          <a:p>
            <a:pPr algn="ct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rPr>
              <a:t>Ďakujem za pozornosť</a:t>
            </a:r>
            <a:endParaRPr lang="sk-SK" sz="6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vertical)">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0" y="1556792"/>
            <a:ext cx="9144000" cy="2520279"/>
          </a:xfrm>
        </p:spPr>
        <p:txBody>
          <a:bodyPr>
            <a:normAutofit lnSpcReduction="10000"/>
          </a:bodyPr>
          <a:lstStyle/>
          <a:p>
            <a:pPr>
              <a:buNone/>
            </a:pPr>
            <a:r>
              <a:rPr lang="sk-SK" sz="2000" b="1" dirty="0" smtClean="0">
                <a:latin typeface="Comic Sans MS" pitchFamily="66" charset="0"/>
              </a:rPr>
              <a:t>  Astronómia je veda o vesmíre, ktorá sa zaoberá vznikom, vývojom, stavbou, rozložením, pohybom a vzájomnými interakciami vesmírnych telies a ich sústav. Zároveň skúma fyzikálne a chemické vlastnosti astronomických objektov, ako aj procesy, ktoré ich vyvolávajú.</a:t>
            </a:r>
          </a:p>
          <a:p>
            <a:pPr>
              <a:buNone/>
            </a:pPr>
            <a:endParaRPr lang="sk-SK" sz="2000" b="1" dirty="0" smtClean="0">
              <a:latin typeface="Comic Sans MS" pitchFamily="66" charset="0"/>
            </a:endParaRPr>
          </a:p>
          <a:p>
            <a:pPr>
              <a:buNone/>
            </a:pPr>
            <a:r>
              <a:rPr lang="sk-SK" sz="2000" b="1" dirty="0" smtClean="0">
                <a:latin typeface="Comic Sans MS" pitchFamily="66" charset="0"/>
              </a:rPr>
              <a:t>  Astronómia je jednou z mála vied, kde aj amatéri môžu zohrať významnú úlohu, predovšetkým pri objavoch a monitorovaní prechodných javov.</a:t>
            </a:r>
            <a:endParaRPr lang="sk-SK" sz="2000" b="1" dirty="0">
              <a:latin typeface="Comic Sans MS" pitchFamily="66" charset="0"/>
            </a:endParaRPr>
          </a:p>
        </p:txBody>
      </p:sp>
      <p:sp>
        <p:nvSpPr>
          <p:cNvPr id="4" name="Obdĺžnik 3"/>
          <p:cNvSpPr/>
          <p:nvPr/>
        </p:nvSpPr>
        <p:spPr>
          <a:xfrm>
            <a:off x="683568" y="332656"/>
            <a:ext cx="7704856" cy="923330"/>
          </a:xfrm>
          <a:prstGeom prst="rect">
            <a:avLst/>
          </a:prstGeom>
          <a:noFill/>
        </p:spPr>
        <p:txBody>
          <a:bodyPr wrap="square" lIns="91440" tIns="45720" rIns="91440" bIns="45720">
            <a:spAutoFit/>
          </a:bodyPr>
          <a:lstStyle/>
          <a:p>
            <a:pPr algn="ctr"/>
            <a:r>
              <a:rPr lang="sk-SK"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mj-lt"/>
              </a:rPr>
              <a:t>Čo je to astronómia ?</a:t>
            </a:r>
            <a:endParaRPr lang="sk-SK"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latin typeface="+mj-lt"/>
            </a:endParaRPr>
          </a:p>
        </p:txBody>
      </p:sp>
      <p:pic>
        <p:nvPicPr>
          <p:cNvPr id="5" name="Obrázok 4" descr="20061129_02.jpg"/>
          <p:cNvPicPr>
            <a:picLocks noChangeAspect="1"/>
          </p:cNvPicPr>
          <p:nvPr/>
        </p:nvPicPr>
        <p:blipFill>
          <a:blip r:embed="rId2" cstate="print"/>
          <a:stretch>
            <a:fillRect/>
          </a:stretch>
        </p:blipFill>
        <p:spPr>
          <a:xfrm>
            <a:off x="4572000" y="3789040"/>
            <a:ext cx="4251364" cy="2878092"/>
          </a:xfrm>
          <a:prstGeom prst="rect">
            <a:avLst/>
          </a:prstGeom>
          <a:ln>
            <a:noFill/>
          </a:ln>
          <a:effectLst>
            <a:softEdge rad="112500"/>
          </a:effectLst>
        </p:spPr>
      </p:pic>
      <p:pic>
        <p:nvPicPr>
          <p:cNvPr id="6" name="Obrázok 5" descr="scientific_disc_wasp_3_4_5.jpg"/>
          <p:cNvPicPr>
            <a:picLocks noChangeAspect="1"/>
          </p:cNvPicPr>
          <p:nvPr/>
        </p:nvPicPr>
        <p:blipFill>
          <a:blip r:embed="rId3" cstate="print"/>
          <a:stretch>
            <a:fillRect/>
          </a:stretch>
        </p:blipFill>
        <p:spPr>
          <a:xfrm>
            <a:off x="539552" y="4221088"/>
            <a:ext cx="3672408" cy="2448272"/>
          </a:xfrm>
          <a:prstGeom prst="rect">
            <a:avLst/>
          </a:prstGeom>
          <a:ln>
            <a:noFill/>
          </a:ln>
          <a:effectLst>
            <a:softEdge rad="112500"/>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2000"/>
                                        <p:tgtEl>
                                          <p:spTgt spid="4"/>
                                        </p:tgtEl>
                                      </p:cBhvr>
                                    </p:animEffect>
                                  </p:childTnLst>
                                </p:cTn>
                              </p:par>
                            </p:childTnLst>
                          </p:cTn>
                        </p:par>
                        <p:par>
                          <p:cTn id="8" fill="hold">
                            <p:stCondLst>
                              <p:cond delay="2000"/>
                            </p:stCondLst>
                            <p:childTnLst>
                              <p:par>
                                <p:cTn id="9" presetID="5" presetClass="entr" presetSubtype="5"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down)">
                                      <p:cBhvr>
                                        <p:cTn id="11" dur="2000"/>
                                        <p:tgtEl>
                                          <p:spTgt spid="3">
                                            <p:txEl>
                                              <p:pRg st="0" end="0"/>
                                            </p:txEl>
                                          </p:spTgt>
                                        </p:tgtEl>
                                      </p:cBhvr>
                                    </p:animEffect>
                                  </p:childTnLst>
                                </p:cTn>
                              </p:par>
                            </p:childTnLst>
                          </p:cTn>
                        </p:par>
                        <p:par>
                          <p:cTn id="12" fill="hold">
                            <p:stCondLst>
                              <p:cond delay="4000"/>
                            </p:stCondLst>
                            <p:childTnLst>
                              <p:par>
                                <p:cTn id="13" presetID="5" presetClass="entr" presetSubtype="5"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down)">
                                      <p:cBhvr>
                                        <p:cTn id="15" dur="2000"/>
                                        <p:tgtEl>
                                          <p:spTgt spid="3">
                                            <p:txEl>
                                              <p:pRg st="2" end="2"/>
                                            </p:txEl>
                                          </p:spTgt>
                                        </p:tgtEl>
                                      </p:cBhvr>
                                    </p:animEffect>
                                  </p:childTnLst>
                                </p:cTn>
                              </p:par>
                            </p:childTnLst>
                          </p:cTn>
                        </p:par>
                        <p:par>
                          <p:cTn id="16" fill="hold">
                            <p:stCondLst>
                              <p:cond delay="6000"/>
                            </p:stCondLst>
                            <p:childTnLst>
                              <p:par>
                                <p:cTn id="17" presetID="5" presetClass="entr" presetSubtype="5"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heckerboard(down)">
                                      <p:cBhvr>
                                        <p:cTn id="19" dur="2000"/>
                                        <p:tgtEl>
                                          <p:spTgt spid="6"/>
                                        </p:tgtEl>
                                      </p:cBhvr>
                                    </p:animEffect>
                                  </p:childTnLst>
                                </p:cTn>
                              </p:par>
                            </p:childTnLst>
                          </p:cTn>
                        </p:par>
                        <p:par>
                          <p:cTn id="20" fill="hold">
                            <p:stCondLst>
                              <p:cond delay="8000"/>
                            </p:stCondLst>
                            <p:childTnLst>
                              <p:par>
                                <p:cTn id="21" presetID="5" presetClass="entr" presetSubtype="5"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down)">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0" y="1457400"/>
            <a:ext cx="5364088" cy="5400600"/>
          </a:xfrm>
        </p:spPr>
        <p:txBody>
          <a:bodyPr>
            <a:normAutofit/>
          </a:bodyPr>
          <a:lstStyle/>
          <a:p>
            <a:pPr>
              <a:buNone/>
            </a:pPr>
            <a:r>
              <a:rPr lang="sk-SK" sz="2000" b="1" dirty="0" smtClean="0">
                <a:latin typeface="Comic Sans MS" pitchFamily="66" charset="0"/>
              </a:rPr>
              <a:t>Galaxia je </a:t>
            </a:r>
            <a:r>
              <a:rPr lang="sk-SK" sz="2000" b="1" dirty="0" smtClean="0">
                <a:latin typeface="Comic Sans MS" pitchFamily="66" charset="0"/>
              </a:rPr>
              <a:t>hviezdna sústava</a:t>
            </a:r>
            <a:r>
              <a:rPr lang="sk-SK" sz="2000" b="1" dirty="0" smtClean="0">
                <a:latin typeface="Comic Sans MS" pitchFamily="66" charset="0"/>
              </a:rPr>
              <a:t> zložená z </a:t>
            </a:r>
            <a:r>
              <a:rPr lang="sk-SK" sz="2000" b="1" dirty="0" smtClean="0">
                <a:latin typeface="Comic Sans MS" pitchFamily="66" charset="0"/>
              </a:rPr>
              <a:t>hviezd, hmlovín, hviezdokôp, medzihviezdnej a tmavej hmoty. </a:t>
            </a:r>
          </a:p>
          <a:p>
            <a:pPr>
              <a:buNone/>
            </a:pPr>
            <a:r>
              <a:rPr lang="sk-SK" sz="2000" b="1" dirty="0" smtClean="0">
                <a:latin typeface="Comic Sans MS" pitchFamily="66" charset="0"/>
              </a:rPr>
              <a:t>Galaxie </a:t>
            </a:r>
            <a:r>
              <a:rPr lang="sk-SK" sz="2000" b="1" dirty="0" smtClean="0">
                <a:latin typeface="Comic Sans MS" pitchFamily="66" charset="0"/>
              </a:rPr>
              <a:t>existujú v troch základných typoch: </a:t>
            </a:r>
            <a:r>
              <a:rPr lang="sk-SK" sz="2000" b="1" dirty="0" smtClean="0">
                <a:latin typeface="Comic Sans MS" pitchFamily="66" charset="0"/>
              </a:rPr>
              <a:t>eliptické, špirálové</a:t>
            </a:r>
            <a:r>
              <a:rPr lang="sk-SK" sz="2000" b="1" dirty="0" smtClean="0">
                <a:latin typeface="Comic Sans MS" pitchFamily="66" charset="0"/>
              </a:rPr>
              <a:t> a </a:t>
            </a:r>
            <a:r>
              <a:rPr lang="sk-SK" sz="2000" b="1" dirty="0" smtClean="0">
                <a:latin typeface="Comic Sans MS" pitchFamily="66" charset="0"/>
              </a:rPr>
              <a:t>nepravidelné.</a:t>
            </a:r>
            <a:r>
              <a:rPr lang="sk-SK" sz="2000" b="1" dirty="0" smtClean="0">
                <a:latin typeface="Comic Sans MS" pitchFamily="66" charset="0"/>
              </a:rPr>
              <a:t> Nový typ galaxie, </a:t>
            </a:r>
            <a:r>
              <a:rPr lang="sk-SK" sz="2000" b="1" dirty="0" err="1" smtClean="0">
                <a:latin typeface="Comic Sans MS" pitchFamily="66" charset="0"/>
              </a:rPr>
              <a:t>ultra</a:t>
            </a:r>
            <a:r>
              <a:rPr lang="sk-SK" sz="2000" b="1" dirty="0" smtClean="0">
                <a:latin typeface="Comic Sans MS" pitchFamily="66" charset="0"/>
              </a:rPr>
              <a:t> kompaktná trpasličia, </a:t>
            </a:r>
            <a:r>
              <a:rPr lang="sk-SK" sz="2000" b="1" dirty="0" smtClean="0">
                <a:latin typeface="Comic Sans MS" pitchFamily="66" charset="0"/>
              </a:rPr>
              <a:t>objavil v roku 2003 </a:t>
            </a:r>
            <a:r>
              <a:rPr lang="sk-SK" sz="2000" b="1" dirty="0" smtClean="0">
                <a:latin typeface="Comic Sans MS" pitchFamily="66" charset="0"/>
              </a:rPr>
              <a:t>Dr.</a:t>
            </a:r>
            <a:r>
              <a:rPr lang="sk-SK" sz="2000" b="1" dirty="0" smtClean="0">
                <a:latin typeface="Comic Sans MS" pitchFamily="66" charset="0"/>
              </a:rPr>
              <a:t> </a:t>
            </a:r>
            <a:r>
              <a:rPr lang="sk-SK" sz="2000" b="1" dirty="0" smtClean="0">
                <a:latin typeface="Comic Sans MS" pitchFamily="66" charset="0"/>
              </a:rPr>
              <a:t>Michael </a:t>
            </a:r>
            <a:r>
              <a:rPr lang="sk-SK" sz="2000" b="1" dirty="0" err="1" smtClean="0">
                <a:latin typeface="Comic Sans MS" pitchFamily="66" charset="0"/>
              </a:rPr>
              <a:t>Drinkwater</a:t>
            </a:r>
            <a:r>
              <a:rPr lang="sk-SK" sz="2000" b="1" dirty="0" smtClean="0">
                <a:latin typeface="Comic Sans MS" pitchFamily="66" charset="0"/>
              </a:rPr>
              <a:t> z </a:t>
            </a:r>
            <a:r>
              <a:rPr lang="sk-SK" sz="2000" b="1" dirty="0" smtClean="0">
                <a:latin typeface="Comic Sans MS" pitchFamily="66" charset="0"/>
              </a:rPr>
              <a:t>Univerzity v </a:t>
            </a:r>
            <a:r>
              <a:rPr lang="sk-SK" sz="2000" b="1" dirty="0" err="1" smtClean="0">
                <a:latin typeface="Comic Sans MS" pitchFamily="66" charset="0"/>
              </a:rPr>
              <a:t>Queenslande</a:t>
            </a:r>
            <a:r>
              <a:rPr lang="sk-SK" sz="2000" b="1" dirty="0" smtClean="0">
                <a:latin typeface="Comic Sans MS" pitchFamily="66" charset="0"/>
              </a:rPr>
              <a:t>.</a:t>
            </a:r>
          </a:p>
          <a:p>
            <a:pPr>
              <a:buNone/>
            </a:pPr>
            <a:r>
              <a:rPr lang="sk-SK" sz="2000" b="1" dirty="0" smtClean="0">
                <a:latin typeface="Comic Sans MS" pitchFamily="66" charset="0"/>
              </a:rPr>
              <a:t>Naša </a:t>
            </a:r>
            <a:r>
              <a:rPr lang="sk-SK" sz="2000" b="1" dirty="0" smtClean="0">
                <a:latin typeface="Comic Sans MS" pitchFamily="66" charset="0"/>
              </a:rPr>
              <a:t>vlastná </a:t>
            </a:r>
            <a:r>
              <a:rPr lang="sk-SK" sz="2000" b="1" dirty="0" smtClean="0">
                <a:latin typeface="Comic Sans MS" pitchFamily="66" charset="0"/>
              </a:rPr>
              <a:t>galaxia- Galaxia</a:t>
            </a:r>
            <a:r>
              <a:rPr lang="sk-SK" sz="2000" b="1" dirty="0" smtClean="0">
                <a:latin typeface="Comic Sans MS" pitchFamily="66" charset="0"/>
              </a:rPr>
              <a:t> </a:t>
            </a:r>
            <a:r>
              <a:rPr lang="sk-SK" sz="2000" b="1" dirty="0" smtClean="0">
                <a:latin typeface="Comic Sans MS" pitchFamily="66" charset="0"/>
              </a:rPr>
              <a:t>alebo nepresne Mliečna cesta- </a:t>
            </a:r>
            <a:r>
              <a:rPr lang="sk-SK" sz="2000" b="1" dirty="0" smtClean="0">
                <a:latin typeface="Comic Sans MS" pitchFamily="66" charset="0"/>
              </a:rPr>
              <a:t>je rozsiahla špirálová galaxia s priemerom 100 000 svetelných rokov a šírkou 25000 svetelných rokov. Obsahuje viac ako 150 miliárd hviezd a jej celková hmotnosť dosahuje zhruba hmotnosť bilióna </a:t>
            </a:r>
            <a:r>
              <a:rPr lang="sk-SK" sz="2000" b="1" dirty="0" smtClean="0">
                <a:latin typeface="Comic Sans MS" pitchFamily="66" charset="0"/>
              </a:rPr>
              <a:t>Sĺnk.</a:t>
            </a:r>
            <a:endParaRPr lang="sk-SK" sz="2000" b="1" dirty="0">
              <a:latin typeface="Comic Sans MS" pitchFamily="66" charset="0"/>
            </a:endParaRPr>
          </a:p>
        </p:txBody>
      </p:sp>
      <p:sp>
        <p:nvSpPr>
          <p:cNvPr id="4" name="Obdĺžnik 3"/>
          <p:cNvSpPr/>
          <p:nvPr/>
        </p:nvSpPr>
        <p:spPr>
          <a:xfrm>
            <a:off x="2555776" y="188640"/>
            <a:ext cx="3456384" cy="1107996"/>
          </a:xfrm>
          <a:prstGeom prst="rect">
            <a:avLst/>
          </a:prstGeom>
          <a:noFill/>
        </p:spPr>
        <p:txBody>
          <a:bodyPr wrap="square" lIns="91440" tIns="45720" rIns="91440" bIns="45720">
            <a:spAutoFit/>
          </a:bodyPr>
          <a:lstStyle/>
          <a:p>
            <a:pPr algn="ctr"/>
            <a:r>
              <a:rPr lang="sk-SK" sz="66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rPr>
              <a:t>GalaxiA</a:t>
            </a:r>
            <a:endParaRPr lang="sk-SK" sz="6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endParaRPr>
          </a:p>
        </p:txBody>
      </p:sp>
      <p:pic>
        <p:nvPicPr>
          <p:cNvPr id="5" name="Obrázok 4" descr="4a6c376d8e04a2.40939376frogview-gallery.jpg"/>
          <p:cNvPicPr>
            <a:picLocks noChangeAspect="1"/>
          </p:cNvPicPr>
          <p:nvPr/>
        </p:nvPicPr>
        <p:blipFill>
          <a:blip r:embed="rId2" cstate="print"/>
          <a:stretch>
            <a:fillRect/>
          </a:stretch>
        </p:blipFill>
        <p:spPr>
          <a:xfrm>
            <a:off x="5868144" y="1196752"/>
            <a:ext cx="2952328" cy="2880320"/>
          </a:xfrm>
          <a:prstGeom prst="rect">
            <a:avLst/>
          </a:prstGeom>
          <a:ln>
            <a:noFill/>
          </a:ln>
          <a:effectLst>
            <a:softEdge rad="112500"/>
          </a:effectLst>
        </p:spPr>
      </p:pic>
      <p:pic>
        <p:nvPicPr>
          <p:cNvPr id="6" name="Obrázok 5" descr="firefox-galaxy.jpg"/>
          <p:cNvPicPr>
            <a:picLocks noChangeAspect="1"/>
          </p:cNvPicPr>
          <p:nvPr/>
        </p:nvPicPr>
        <p:blipFill>
          <a:blip r:embed="rId3" cstate="print"/>
          <a:stretch>
            <a:fillRect/>
          </a:stretch>
        </p:blipFill>
        <p:spPr>
          <a:xfrm>
            <a:off x="5868144" y="4077072"/>
            <a:ext cx="3024336" cy="2592288"/>
          </a:xfrm>
          <a:prstGeom prst="rect">
            <a:avLst/>
          </a:prstGeom>
          <a:ln>
            <a:noFill/>
          </a:ln>
          <a:effectLst>
            <a:softEdge rad="112500"/>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par>
                          <p:cTn id="10" fill="hold">
                            <p:stCondLst>
                              <p:cond delay="3200"/>
                            </p:stCondLst>
                            <p:childTnLst>
                              <p:par>
                                <p:cTn id="11" presetID="45" presetClass="entr" presetSubtype="0" fill="hold" nodeType="after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12600"/>
                            </p:stCondLst>
                            <p:childTnLst>
                              <p:par>
                                <p:cTn id="17" presetID="45" presetClass="entr" presetSubtype="0" fill="hold" nodeType="after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30600"/>
                            </p:stCondLst>
                            <p:childTnLst>
                              <p:par>
                                <p:cTn id="23" presetID="45" presetClass="entr" presetSubtype="0" fill="hold" nodeType="after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28" fill="hold">
                            <p:stCondLst>
                              <p:cond delay="53700"/>
                            </p:stCondLst>
                            <p:childTnLst>
                              <p:par>
                                <p:cTn id="29" presetID="13" presetClass="entr" presetSubtype="16"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plus(in)">
                                      <p:cBhvr>
                                        <p:cTn id="31" dur="2000"/>
                                        <p:tgtEl>
                                          <p:spTgt spid="5"/>
                                        </p:tgtEl>
                                      </p:cBhvr>
                                    </p:animEffect>
                                  </p:childTnLst>
                                </p:cTn>
                              </p:par>
                            </p:childTnLst>
                          </p:cTn>
                        </p:par>
                        <p:par>
                          <p:cTn id="32" fill="hold">
                            <p:stCondLst>
                              <p:cond delay="55700"/>
                            </p:stCondLst>
                            <p:childTnLst>
                              <p:par>
                                <p:cTn id="33" presetID="13" presetClass="entr" presetSubtype="16"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plus(in)">
                                      <p:cBhvr>
                                        <p:cTn id="3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ĺžnik 4"/>
          <p:cNvSpPr/>
          <p:nvPr/>
        </p:nvSpPr>
        <p:spPr>
          <a:xfrm>
            <a:off x="28927" y="0"/>
            <a:ext cx="8854220" cy="1107996"/>
          </a:xfrm>
          <a:prstGeom prst="rect">
            <a:avLst/>
          </a:prstGeom>
          <a:noFill/>
        </p:spPr>
        <p:txBody>
          <a:bodyPr wrap="none" lIns="91440" tIns="45720" rIns="91440" bIns="45720">
            <a:spAutoFit/>
          </a:bodyPr>
          <a:lstStyle/>
          <a:p>
            <a:pPr algn="ctr"/>
            <a:r>
              <a:rPr lang="sk-SK"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sk-SK" sz="5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Významní astronómovia</a:t>
            </a:r>
            <a:endParaRPr lang="sk-SK" sz="5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endParaRPr>
          </a:p>
        </p:txBody>
      </p:sp>
      <p:sp>
        <p:nvSpPr>
          <p:cNvPr id="6" name="Zástupný symbol obsahu 2"/>
          <p:cNvSpPr>
            <a:spLocks noGrp="1"/>
          </p:cNvSpPr>
          <p:nvPr>
            <p:ph idx="1"/>
          </p:nvPr>
        </p:nvSpPr>
        <p:spPr>
          <a:xfrm>
            <a:off x="0" y="1484784"/>
            <a:ext cx="9144000" cy="2160240"/>
          </a:xfrm>
        </p:spPr>
        <p:txBody>
          <a:bodyPr>
            <a:normAutofit/>
          </a:bodyPr>
          <a:lstStyle/>
          <a:p>
            <a:r>
              <a:rPr lang="sk-SK" sz="2800" b="1" dirty="0" smtClean="0">
                <a:latin typeface="Comic Sans MS" pitchFamily="66" charset="0"/>
              </a:rPr>
              <a:t>Mikuláš </a:t>
            </a:r>
            <a:r>
              <a:rPr lang="sk-SK" sz="2800" b="1" dirty="0" err="1" smtClean="0">
                <a:latin typeface="Comic Sans MS" pitchFamily="66" charset="0"/>
              </a:rPr>
              <a:t>Kopernik</a:t>
            </a:r>
            <a:r>
              <a:rPr lang="sk-SK" sz="2800" b="1" dirty="0" smtClean="0">
                <a:latin typeface="Comic Sans MS" pitchFamily="66" charset="0"/>
              </a:rPr>
              <a:t> (</a:t>
            </a:r>
            <a:r>
              <a:rPr lang="sk-SK" sz="2800" b="1" dirty="0" err="1" smtClean="0">
                <a:latin typeface="Comic Sans MS" pitchFamily="66" charset="0"/>
              </a:rPr>
              <a:t>poľsko</a:t>
            </a:r>
            <a:r>
              <a:rPr lang="sk-SK" sz="2800" b="1" dirty="0" smtClean="0">
                <a:latin typeface="Comic Sans MS" pitchFamily="66" charset="0"/>
              </a:rPr>
              <a:t> – nemecký astronóm)</a:t>
            </a:r>
          </a:p>
          <a:p>
            <a:r>
              <a:rPr lang="sk-SK" sz="2800" b="1" dirty="0" smtClean="0">
                <a:latin typeface="Comic Sans MS" pitchFamily="66" charset="0"/>
              </a:rPr>
              <a:t>Ján </a:t>
            </a:r>
            <a:r>
              <a:rPr lang="sk-SK" sz="2800" b="1" dirty="0" err="1" smtClean="0">
                <a:latin typeface="Comic Sans MS" pitchFamily="66" charset="0"/>
              </a:rPr>
              <a:t>Kepler</a:t>
            </a:r>
            <a:r>
              <a:rPr lang="sk-SK" sz="2800" b="1" dirty="0" smtClean="0">
                <a:latin typeface="Comic Sans MS" pitchFamily="66" charset="0"/>
              </a:rPr>
              <a:t> (nemecký astronóm)</a:t>
            </a:r>
          </a:p>
          <a:p>
            <a:r>
              <a:rPr lang="sk-SK" sz="2800" b="1" dirty="0" err="1" smtClean="0">
                <a:latin typeface="Comic Sans MS" pitchFamily="66" charset="0"/>
              </a:rPr>
              <a:t>Galileo</a:t>
            </a:r>
            <a:r>
              <a:rPr lang="sk-SK" sz="2800" b="1" dirty="0" smtClean="0">
                <a:latin typeface="Comic Sans MS" pitchFamily="66" charset="0"/>
              </a:rPr>
              <a:t> </a:t>
            </a:r>
            <a:r>
              <a:rPr lang="sk-SK" sz="2800" b="1" dirty="0" err="1" smtClean="0">
                <a:latin typeface="Comic Sans MS" pitchFamily="66" charset="0"/>
              </a:rPr>
              <a:t>Galilei</a:t>
            </a:r>
            <a:r>
              <a:rPr lang="sk-SK" sz="2800" b="1" dirty="0" smtClean="0">
                <a:latin typeface="Comic Sans MS" pitchFamily="66" charset="0"/>
              </a:rPr>
              <a:t> (taliansky astronóm)  </a:t>
            </a:r>
          </a:p>
          <a:p>
            <a:r>
              <a:rPr lang="sk-SK" sz="2800" b="1" dirty="0" smtClean="0">
                <a:latin typeface="Comic Sans MS" pitchFamily="66" charset="0"/>
              </a:rPr>
              <a:t>Maximilián </a:t>
            </a:r>
            <a:r>
              <a:rPr lang="sk-SK" sz="2800" b="1" dirty="0" err="1" smtClean="0">
                <a:latin typeface="Comic Sans MS" pitchFamily="66" charset="0"/>
              </a:rPr>
              <a:t>Hell</a:t>
            </a:r>
            <a:r>
              <a:rPr lang="sk-SK" sz="2800" b="1" dirty="0" smtClean="0">
                <a:latin typeface="Comic Sans MS" pitchFamily="66" charset="0"/>
              </a:rPr>
              <a:t> (slovenský astronóm)</a:t>
            </a:r>
          </a:p>
          <a:p>
            <a:pPr>
              <a:buNone/>
            </a:pPr>
            <a:endParaRPr lang="sk-SK" sz="1600" b="1" dirty="0" smtClean="0">
              <a:latin typeface="Comic Sans MS" pitchFamily="66" charset="0"/>
            </a:endParaRPr>
          </a:p>
          <a:p>
            <a:pPr>
              <a:buNone/>
            </a:pPr>
            <a:endParaRPr lang="sk-SK" b="1" dirty="0">
              <a:latin typeface="Comic Sans MS" pitchFamily="66" charset="0"/>
            </a:endParaRPr>
          </a:p>
        </p:txBody>
      </p:sp>
      <p:pic>
        <p:nvPicPr>
          <p:cNvPr id="7" name="Obrázok 6" descr="tumblr_kxdmh4o4FU1qb23xgo1_400.jpg"/>
          <p:cNvPicPr>
            <a:picLocks noChangeAspect="1"/>
          </p:cNvPicPr>
          <p:nvPr/>
        </p:nvPicPr>
        <p:blipFill>
          <a:blip r:embed="rId2" cstate="print"/>
          <a:stretch>
            <a:fillRect/>
          </a:stretch>
        </p:blipFill>
        <p:spPr>
          <a:xfrm>
            <a:off x="179512" y="3933056"/>
            <a:ext cx="1943247" cy="26514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Obrázok 7" descr="474px-Galileo_Galilei_2.jpg"/>
          <p:cNvPicPr>
            <a:picLocks noChangeAspect="1"/>
          </p:cNvPicPr>
          <p:nvPr/>
        </p:nvPicPr>
        <p:blipFill>
          <a:blip r:embed="rId3" cstate="print"/>
          <a:stretch>
            <a:fillRect/>
          </a:stretch>
        </p:blipFill>
        <p:spPr>
          <a:xfrm>
            <a:off x="2411760" y="3933056"/>
            <a:ext cx="2047327" cy="26616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Obrázok 8" descr="kepbig.jpg"/>
          <p:cNvPicPr>
            <a:picLocks noChangeAspect="1"/>
          </p:cNvPicPr>
          <p:nvPr/>
        </p:nvPicPr>
        <p:blipFill>
          <a:blip r:embed="rId4" cstate="print"/>
          <a:stretch>
            <a:fillRect/>
          </a:stretch>
        </p:blipFill>
        <p:spPr>
          <a:xfrm>
            <a:off x="4644008" y="3933056"/>
            <a:ext cx="2088232" cy="26655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Obrázok 9" descr="200px-MaximilianHell.jpg"/>
          <p:cNvPicPr>
            <a:picLocks noChangeAspect="1"/>
          </p:cNvPicPr>
          <p:nvPr/>
        </p:nvPicPr>
        <p:blipFill>
          <a:blip r:embed="rId5" cstate="print"/>
          <a:stretch>
            <a:fillRect/>
          </a:stretch>
        </p:blipFill>
        <p:spPr>
          <a:xfrm>
            <a:off x="6948264" y="3933056"/>
            <a:ext cx="2016224" cy="26523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2000"/>
                                        <p:tgtEl>
                                          <p:spTgt spid="5">
                                            <p:txEl>
                                              <p:pRg st="0" end="0"/>
                                            </p:txEl>
                                          </p:spTgt>
                                        </p:tgtEl>
                                      </p:cBhvr>
                                    </p:animEffect>
                                  </p:childTnLst>
                                </p:cTn>
                              </p:par>
                            </p:childTnLst>
                          </p:cTn>
                        </p:par>
                        <p:par>
                          <p:cTn id="8" fill="hold">
                            <p:stCondLst>
                              <p:cond delay="2000"/>
                            </p:stCondLst>
                            <p:childTnLst>
                              <p:par>
                                <p:cTn id="9" presetID="5" presetClass="entr" presetSubtype="5"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checkerboard(down)">
                                      <p:cBhvr>
                                        <p:cTn id="11" dur="2000"/>
                                        <p:tgtEl>
                                          <p:spTgt spid="6">
                                            <p:txEl>
                                              <p:pRg st="0" end="0"/>
                                            </p:txEl>
                                          </p:spTgt>
                                        </p:tgtEl>
                                      </p:cBhvr>
                                    </p:animEffect>
                                  </p:childTnLst>
                                </p:cTn>
                              </p:par>
                            </p:childTnLst>
                          </p:cTn>
                        </p:par>
                        <p:par>
                          <p:cTn id="12" fill="hold">
                            <p:stCondLst>
                              <p:cond delay="4000"/>
                            </p:stCondLst>
                            <p:childTnLst>
                              <p:par>
                                <p:cTn id="13" presetID="5" presetClass="entr" presetSubtype="5" fill="hold" grpId="0"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checkerboard(down)">
                                      <p:cBhvr>
                                        <p:cTn id="15" dur="2000"/>
                                        <p:tgtEl>
                                          <p:spTgt spid="6">
                                            <p:txEl>
                                              <p:pRg st="1" end="1"/>
                                            </p:txEl>
                                          </p:spTgt>
                                        </p:tgtEl>
                                      </p:cBhvr>
                                    </p:animEffect>
                                  </p:childTnLst>
                                </p:cTn>
                              </p:par>
                            </p:childTnLst>
                          </p:cTn>
                        </p:par>
                        <p:par>
                          <p:cTn id="16" fill="hold">
                            <p:stCondLst>
                              <p:cond delay="6000"/>
                            </p:stCondLst>
                            <p:childTnLst>
                              <p:par>
                                <p:cTn id="17" presetID="5" presetClass="entr" presetSubtype="5" fill="hold" grpId="0"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checkerboard(down)">
                                      <p:cBhvr>
                                        <p:cTn id="19" dur="2000"/>
                                        <p:tgtEl>
                                          <p:spTgt spid="6">
                                            <p:txEl>
                                              <p:pRg st="2" end="2"/>
                                            </p:txEl>
                                          </p:spTgt>
                                        </p:tgtEl>
                                      </p:cBhvr>
                                    </p:animEffect>
                                  </p:childTnLst>
                                </p:cTn>
                              </p:par>
                            </p:childTnLst>
                          </p:cTn>
                        </p:par>
                        <p:par>
                          <p:cTn id="20" fill="hold">
                            <p:stCondLst>
                              <p:cond delay="8000"/>
                            </p:stCondLst>
                            <p:childTnLst>
                              <p:par>
                                <p:cTn id="21" presetID="5" presetClass="entr" presetSubtype="5" fill="hold" grpId="0"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checkerboard(down)">
                                      <p:cBhvr>
                                        <p:cTn id="23" dur="2000"/>
                                        <p:tgtEl>
                                          <p:spTgt spid="6">
                                            <p:txEl>
                                              <p:pRg st="3" end="3"/>
                                            </p:txEl>
                                          </p:spTgt>
                                        </p:tgtEl>
                                      </p:cBhvr>
                                    </p:animEffect>
                                  </p:childTnLst>
                                </p:cTn>
                              </p:par>
                            </p:childTnLst>
                          </p:cTn>
                        </p:par>
                        <p:par>
                          <p:cTn id="24" fill="hold">
                            <p:stCondLst>
                              <p:cond delay="10000"/>
                            </p:stCondLst>
                            <p:childTnLst>
                              <p:par>
                                <p:cTn id="25" presetID="13" presetClass="entr" presetSubtype="16"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plus(in)">
                                      <p:cBhvr>
                                        <p:cTn id="27" dur="2000"/>
                                        <p:tgtEl>
                                          <p:spTgt spid="7"/>
                                        </p:tgtEl>
                                      </p:cBhvr>
                                    </p:animEffect>
                                  </p:childTnLst>
                                </p:cTn>
                              </p:par>
                            </p:childTnLst>
                          </p:cTn>
                        </p:par>
                        <p:par>
                          <p:cTn id="28" fill="hold">
                            <p:stCondLst>
                              <p:cond delay="12000"/>
                            </p:stCondLst>
                            <p:childTnLst>
                              <p:par>
                                <p:cTn id="29" presetID="13" presetClass="entr" presetSubtype="16"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plus(in)">
                                      <p:cBhvr>
                                        <p:cTn id="31" dur="2000"/>
                                        <p:tgtEl>
                                          <p:spTgt spid="8"/>
                                        </p:tgtEl>
                                      </p:cBhvr>
                                    </p:animEffect>
                                  </p:childTnLst>
                                </p:cTn>
                              </p:par>
                            </p:childTnLst>
                          </p:cTn>
                        </p:par>
                        <p:par>
                          <p:cTn id="32" fill="hold">
                            <p:stCondLst>
                              <p:cond delay="14000"/>
                            </p:stCondLst>
                            <p:childTnLst>
                              <p:par>
                                <p:cTn id="33" presetID="13" presetClass="entr" presetSubtype="16"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plus(in)">
                                      <p:cBhvr>
                                        <p:cTn id="35" dur="2000"/>
                                        <p:tgtEl>
                                          <p:spTgt spid="9"/>
                                        </p:tgtEl>
                                      </p:cBhvr>
                                    </p:animEffect>
                                  </p:childTnLst>
                                </p:cTn>
                              </p:par>
                            </p:childTnLst>
                          </p:cTn>
                        </p:par>
                        <p:par>
                          <p:cTn id="36" fill="hold">
                            <p:stCondLst>
                              <p:cond delay="16000"/>
                            </p:stCondLst>
                            <p:childTnLst>
                              <p:par>
                                <p:cTn id="37" presetID="13" presetClass="entr" presetSubtype="16"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plus(in)">
                                      <p:cBhvr>
                                        <p:cTn id="3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073237" y="188640"/>
            <a:ext cx="6819816" cy="1015663"/>
          </a:xfrm>
          <a:prstGeom prst="rect">
            <a:avLst/>
          </a:prstGeom>
          <a:noFill/>
        </p:spPr>
        <p:txBody>
          <a:bodyPr wrap="none" lIns="91440" tIns="45720" rIns="91440" bIns="45720">
            <a:spAutoFit/>
          </a:bodyPr>
          <a:lstStyle/>
          <a:p>
            <a:pPr algn="ct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Mikuláš </a:t>
            </a: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kopernik</a:t>
            </a:r>
            <a:endParaRPr lang="sk-SK"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endParaRPr>
          </a:p>
        </p:txBody>
      </p:sp>
      <p:pic>
        <p:nvPicPr>
          <p:cNvPr id="8" name="Obrázok 7" descr="Kopernik2.jpg"/>
          <p:cNvPicPr>
            <a:picLocks noChangeAspect="1"/>
          </p:cNvPicPr>
          <p:nvPr/>
        </p:nvPicPr>
        <p:blipFill>
          <a:blip r:embed="rId2" cstate="print"/>
          <a:stretch>
            <a:fillRect/>
          </a:stretch>
        </p:blipFill>
        <p:spPr>
          <a:xfrm>
            <a:off x="5364088" y="1628800"/>
            <a:ext cx="3506236" cy="4558107"/>
          </a:xfrm>
          <a:prstGeom prst="rect">
            <a:avLst/>
          </a:prstGeom>
          <a:ln>
            <a:noFill/>
          </a:ln>
          <a:effectLst>
            <a:softEdge rad="112500"/>
          </a:effectLst>
        </p:spPr>
      </p:pic>
      <p:sp>
        <p:nvSpPr>
          <p:cNvPr id="5" name="Zástupný symbol obsahu 4"/>
          <p:cNvSpPr>
            <a:spLocks noGrp="1"/>
          </p:cNvSpPr>
          <p:nvPr>
            <p:ph idx="1"/>
          </p:nvPr>
        </p:nvSpPr>
        <p:spPr>
          <a:xfrm>
            <a:off x="0" y="1196752"/>
            <a:ext cx="5364088" cy="5976664"/>
          </a:xfrm>
        </p:spPr>
        <p:txBody>
          <a:bodyPr>
            <a:normAutofit/>
          </a:bodyPr>
          <a:lstStyle/>
          <a:p>
            <a:pPr>
              <a:buNone/>
            </a:pPr>
            <a:r>
              <a:rPr lang="sk-SK" sz="2100" b="1" dirty="0" smtClean="0">
                <a:latin typeface="Comic Sans MS" pitchFamily="66" charset="0"/>
              </a:rPr>
              <a:t>Bol to </a:t>
            </a:r>
            <a:r>
              <a:rPr lang="sk-SK" sz="2100" b="1" dirty="0" err="1" smtClean="0">
                <a:latin typeface="Comic Sans MS" pitchFamily="66" charset="0"/>
              </a:rPr>
              <a:t>poľsko</a:t>
            </a:r>
            <a:r>
              <a:rPr lang="sk-SK" sz="2100" b="1" dirty="0" smtClean="0">
                <a:latin typeface="Comic Sans MS" pitchFamily="66" charset="0"/>
              </a:rPr>
              <a:t> – nemecký astronóm, humanista, predstaviteľ renesančnej filozofie. Nahradil geocentrický obraz sveta heliocentrickým. Usúdil, že centrom slnečnej sústavy nie je Zem ale Slnko, okolo ktorého sa pohybujú planéty po kruhových dráhach. Svoje poznanie rozpracoval vo svojej knihe </a:t>
            </a:r>
            <a:r>
              <a:rPr lang="sk-SK" sz="2100" b="1" i="1" dirty="0" err="1" smtClean="0">
                <a:latin typeface="Comic Sans MS" pitchFamily="66" charset="0"/>
              </a:rPr>
              <a:t>De</a:t>
            </a:r>
            <a:r>
              <a:rPr lang="sk-SK" sz="2100" b="1" i="1" dirty="0" smtClean="0">
                <a:latin typeface="Comic Sans MS" pitchFamily="66" charset="0"/>
              </a:rPr>
              <a:t> </a:t>
            </a:r>
            <a:r>
              <a:rPr lang="sk-SK" sz="2100" b="1" i="1" dirty="0" err="1" smtClean="0">
                <a:latin typeface="Comic Sans MS" pitchFamily="66" charset="0"/>
              </a:rPr>
              <a:t>revolutionibus</a:t>
            </a:r>
            <a:r>
              <a:rPr lang="sk-SK" sz="2100" b="1" i="1" dirty="0" smtClean="0">
                <a:latin typeface="Comic Sans MS" pitchFamily="66" charset="0"/>
              </a:rPr>
              <a:t> </a:t>
            </a:r>
            <a:r>
              <a:rPr lang="sk-SK" sz="2100" b="1" i="1" dirty="0" err="1" smtClean="0">
                <a:latin typeface="Comic Sans MS" pitchFamily="66" charset="0"/>
              </a:rPr>
              <a:t>orbium</a:t>
            </a:r>
            <a:r>
              <a:rPr lang="sk-SK" sz="2100" b="1" i="1" dirty="0" smtClean="0">
                <a:latin typeface="Comic Sans MS" pitchFamily="66" charset="0"/>
              </a:rPr>
              <a:t> </a:t>
            </a:r>
            <a:r>
              <a:rPr lang="sk-SK" sz="2100" b="1" i="1" dirty="0" err="1" smtClean="0">
                <a:latin typeface="Comic Sans MS" pitchFamily="66" charset="0"/>
              </a:rPr>
              <a:t>coelestium</a:t>
            </a:r>
            <a:r>
              <a:rPr lang="sk-SK" sz="2100" b="1" i="1" dirty="0" smtClean="0">
                <a:latin typeface="Comic Sans MS" pitchFamily="66" charset="0"/>
              </a:rPr>
              <a:t>.</a:t>
            </a:r>
            <a:r>
              <a:rPr lang="sk-SK" sz="2100" b="1" dirty="0" smtClean="0">
                <a:latin typeface="Comic Sans MS" pitchFamily="66" charset="0"/>
              </a:rPr>
              <a:t> Jeho učenie obsahovalo kinematickú schému slnečnej sústavy, ktorá sa stala začiatkom vývinu nebeskej mechaniky a umožnila aplikovať pojmy zemskej mechaniky na kozmos. Pochovaný je pravdepodobne vo </a:t>
            </a:r>
            <a:r>
              <a:rPr lang="sk-SK" sz="2100" b="1" dirty="0" err="1" smtClean="0">
                <a:latin typeface="Comic Sans MS" pitchFamily="66" charset="0"/>
              </a:rPr>
              <a:t>Fromborskej</a:t>
            </a:r>
            <a:r>
              <a:rPr lang="sk-SK" sz="2100" b="1" dirty="0" smtClean="0">
                <a:latin typeface="Comic Sans MS" pitchFamily="66" charset="0"/>
              </a:rPr>
              <a:t> katedrále.</a:t>
            </a:r>
            <a:endParaRPr lang="sk-SK" sz="2100" b="1" i="1" dirty="0" smtClean="0">
              <a:latin typeface="Comic Sans MS" pitchFamily="66" charset="0"/>
            </a:endParaRPr>
          </a:p>
          <a:p>
            <a:pPr>
              <a:buNone/>
            </a:pPr>
            <a:endParaRPr lang="sk-SK" sz="2000"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down)">
                                      <p:cBhvr>
                                        <p:cTn id="24" dur="870">
                                          <p:stCondLst>
                                            <p:cond delay="0"/>
                                          </p:stCondLst>
                                        </p:cTn>
                                        <p:tgtEl>
                                          <p:spTgt spid="5">
                                            <p:txEl>
                                              <p:pRg st="0" end="0"/>
                                            </p:txEl>
                                          </p:spTgt>
                                        </p:tgtEl>
                                      </p:cBhvr>
                                    </p:animEffect>
                                    <p:anim calcmode="lin" valueType="num">
                                      <p:cBhvr>
                                        <p:cTn id="25" dur="2733"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26" dur="996"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27" dur="996" tmFilter="0, 0; 0.125,0.2665; 0.25,0.4; 0.375,0.465; 0.5,0.5;  0.625,0.535; 0.75,0.6; 0.875,0.7335; 1,1">
                                          <p:stCondLst>
                                            <p:cond delay="996"/>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28" dur="498" tmFilter="0, 0; 0.125,0.2665; 0.25,0.4; 0.375,0.465; 0.5,0.5;  0.625,0.535; 0.75,0.6; 0.875,0.7335; 1,1">
                                          <p:stCondLst>
                                            <p:cond delay="1986"/>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29" dur="246" tmFilter="0, 0; 0.125,0.2665; 0.25,0.4; 0.375,0.465; 0.5,0.5;  0.625,0.535; 0.75,0.6; 0.875,0.7335; 1,1">
                                          <p:stCondLst>
                                            <p:cond delay="2484"/>
                                          </p:stCondLst>
                                        </p:cTn>
                                        <p:tgtEl>
                                          <p:spTgt spid="5">
                                            <p:txEl>
                                              <p:pRg st="0" end="0"/>
                                            </p:txEl>
                                          </p:spTgt>
                                        </p:tgtEl>
                                        <p:attrNameLst>
                                          <p:attrName>ppt_y</p:attrName>
                                        </p:attrNameLst>
                                      </p:cBhvr>
                                      <p:tavLst>
                                        <p:tav tm="0" fmla="#ppt_y-sin(pi*$)/81">
                                          <p:val>
                                            <p:fltVal val="0"/>
                                          </p:val>
                                        </p:tav>
                                        <p:tav tm="100000">
                                          <p:val>
                                            <p:fltVal val="1"/>
                                          </p:val>
                                        </p:tav>
                                      </p:tavLst>
                                    </p:anim>
                                    <p:animScale>
                                      <p:cBhvr>
                                        <p:cTn id="30" dur="39">
                                          <p:stCondLst>
                                            <p:cond delay="975"/>
                                          </p:stCondLst>
                                        </p:cTn>
                                        <p:tgtEl>
                                          <p:spTgt spid="5">
                                            <p:txEl>
                                              <p:pRg st="0" end="0"/>
                                            </p:txEl>
                                          </p:spTgt>
                                        </p:tgtEl>
                                      </p:cBhvr>
                                      <p:to x="100000" y="60000"/>
                                    </p:animScale>
                                    <p:animScale>
                                      <p:cBhvr>
                                        <p:cTn id="31" dur="249" decel="50000">
                                          <p:stCondLst>
                                            <p:cond delay="1014"/>
                                          </p:stCondLst>
                                        </p:cTn>
                                        <p:tgtEl>
                                          <p:spTgt spid="5">
                                            <p:txEl>
                                              <p:pRg st="0" end="0"/>
                                            </p:txEl>
                                          </p:spTgt>
                                        </p:tgtEl>
                                      </p:cBhvr>
                                      <p:to x="100000" y="100000"/>
                                    </p:animScale>
                                    <p:animScale>
                                      <p:cBhvr>
                                        <p:cTn id="32" dur="39">
                                          <p:stCondLst>
                                            <p:cond delay="1968"/>
                                          </p:stCondLst>
                                        </p:cTn>
                                        <p:tgtEl>
                                          <p:spTgt spid="5">
                                            <p:txEl>
                                              <p:pRg st="0" end="0"/>
                                            </p:txEl>
                                          </p:spTgt>
                                        </p:tgtEl>
                                      </p:cBhvr>
                                      <p:to x="100000" y="80000"/>
                                    </p:animScale>
                                    <p:animScale>
                                      <p:cBhvr>
                                        <p:cTn id="33" dur="249" decel="50000">
                                          <p:stCondLst>
                                            <p:cond delay="2007"/>
                                          </p:stCondLst>
                                        </p:cTn>
                                        <p:tgtEl>
                                          <p:spTgt spid="5">
                                            <p:txEl>
                                              <p:pRg st="0" end="0"/>
                                            </p:txEl>
                                          </p:spTgt>
                                        </p:tgtEl>
                                      </p:cBhvr>
                                      <p:to x="100000" y="100000"/>
                                    </p:animScale>
                                    <p:animScale>
                                      <p:cBhvr>
                                        <p:cTn id="34" dur="39">
                                          <p:stCondLst>
                                            <p:cond delay="2463"/>
                                          </p:stCondLst>
                                        </p:cTn>
                                        <p:tgtEl>
                                          <p:spTgt spid="5">
                                            <p:txEl>
                                              <p:pRg st="0" end="0"/>
                                            </p:txEl>
                                          </p:spTgt>
                                        </p:tgtEl>
                                      </p:cBhvr>
                                      <p:to x="100000" y="90000"/>
                                    </p:animScale>
                                    <p:animScale>
                                      <p:cBhvr>
                                        <p:cTn id="35" dur="249" decel="50000">
                                          <p:stCondLst>
                                            <p:cond delay="2502"/>
                                          </p:stCondLst>
                                        </p:cTn>
                                        <p:tgtEl>
                                          <p:spTgt spid="5">
                                            <p:txEl>
                                              <p:pRg st="0" end="0"/>
                                            </p:txEl>
                                          </p:spTgt>
                                        </p:tgtEl>
                                      </p:cBhvr>
                                      <p:to x="100000" y="100000"/>
                                    </p:animScale>
                                    <p:animScale>
                                      <p:cBhvr>
                                        <p:cTn id="36" dur="39">
                                          <p:stCondLst>
                                            <p:cond delay="2712"/>
                                          </p:stCondLst>
                                        </p:cTn>
                                        <p:tgtEl>
                                          <p:spTgt spid="5">
                                            <p:txEl>
                                              <p:pRg st="0" end="0"/>
                                            </p:txEl>
                                          </p:spTgt>
                                        </p:tgtEl>
                                      </p:cBhvr>
                                      <p:to x="100000" y="95000"/>
                                    </p:animScale>
                                    <p:animScale>
                                      <p:cBhvr>
                                        <p:cTn id="37" dur="249" decel="50000">
                                          <p:stCondLst>
                                            <p:cond delay="2751"/>
                                          </p:stCondLst>
                                        </p:cTn>
                                        <p:tgtEl>
                                          <p:spTgt spid="5">
                                            <p:txEl>
                                              <p:pRg st="0" end="0"/>
                                            </p:txEl>
                                          </p:spTgt>
                                        </p:tgtEl>
                                      </p:cBhvr>
                                      <p:to x="100000" y="100000"/>
                                    </p:animScale>
                                  </p:childTnLst>
                                </p:cTn>
                              </p:par>
                            </p:childTnLst>
                          </p:cTn>
                        </p:par>
                        <p:par>
                          <p:cTn id="38" fill="hold">
                            <p:stCondLst>
                              <p:cond delay="5000"/>
                            </p:stCondLst>
                            <p:childTnLst>
                              <p:par>
                                <p:cTn id="39" presetID="26" presetClass="entr" presetSubtype="0" fill="hold"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1450">
                                          <p:stCondLst>
                                            <p:cond delay="0"/>
                                          </p:stCondLst>
                                        </p:cTn>
                                        <p:tgtEl>
                                          <p:spTgt spid="8"/>
                                        </p:tgtEl>
                                      </p:cBhvr>
                                    </p:animEffect>
                                    <p:anim calcmode="lin" valueType="num">
                                      <p:cBhvr>
                                        <p:cTn id="42" dur="4555"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1660"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1660" tmFilter="0, 0; 0.125,0.2665; 0.25,0.4; 0.375,0.465; 0.5,0.5;  0.625,0.535; 0.75,0.6; 0.875,0.7335; 1,1">
                                          <p:stCondLst>
                                            <p:cond delay="1660"/>
                                          </p:stCondLst>
                                        </p:cTn>
                                        <p:tgtEl>
                                          <p:spTgt spid="8"/>
                                        </p:tgtEl>
                                        <p:attrNameLst>
                                          <p:attrName>ppt_y</p:attrName>
                                        </p:attrNameLst>
                                      </p:cBhvr>
                                      <p:tavLst>
                                        <p:tav tm="0" fmla="#ppt_y-sin(pi*$)/9">
                                          <p:val>
                                            <p:fltVal val="0"/>
                                          </p:val>
                                        </p:tav>
                                        <p:tav tm="100000">
                                          <p:val>
                                            <p:fltVal val="1"/>
                                          </p:val>
                                        </p:tav>
                                      </p:tavLst>
                                    </p:anim>
                                    <p:anim calcmode="lin" valueType="num">
                                      <p:cBhvr>
                                        <p:cTn id="45" dur="830" tmFilter="0, 0; 0.125,0.2665; 0.25,0.4; 0.375,0.465; 0.5,0.5;  0.625,0.535; 0.75,0.6; 0.875,0.7335; 1,1">
                                          <p:stCondLst>
                                            <p:cond delay="3310"/>
                                          </p:stCondLst>
                                        </p:cTn>
                                        <p:tgtEl>
                                          <p:spTgt spid="8"/>
                                        </p:tgtEl>
                                        <p:attrNameLst>
                                          <p:attrName>ppt_y</p:attrName>
                                        </p:attrNameLst>
                                      </p:cBhvr>
                                      <p:tavLst>
                                        <p:tav tm="0" fmla="#ppt_y-sin(pi*$)/27">
                                          <p:val>
                                            <p:fltVal val="0"/>
                                          </p:val>
                                        </p:tav>
                                        <p:tav tm="100000">
                                          <p:val>
                                            <p:fltVal val="1"/>
                                          </p:val>
                                        </p:tav>
                                      </p:tavLst>
                                    </p:anim>
                                    <p:anim calcmode="lin" valueType="num">
                                      <p:cBhvr>
                                        <p:cTn id="46" dur="410" tmFilter="0, 0; 0.125,0.2665; 0.25,0.4; 0.375,0.465; 0.5,0.5;  0.625,0.535; 0.75,0.6; 0.875,0.7335; 1,1">
                                          <p:stCondLst>
                                            <p:cond delay="4140"/>
                                          </p:stCondLst>
                                        </p:cTn>
                                        <p:tgtEl>
                                          <p:spTgt spid="8"/>
                                        </p:tgtEl>
                                        <p:attrNameLst>
                                          <p:attrName>ppt_y</p:attrName>
                                        </p:attrNameLst>
                                      </p:cBhvr>
                                      <p:tavLst>
                                        <p:tav tm="0" fmla="#ppt_y-sin(pi*$)/81">
                                          <p:val>
                                            <p:fltVal val="0"/>
                                          </p:val>
                                        </p:tav>
                                        <p:tav tm="100000">
                                          <p:val>
                                            <p:fltVal val="1"/>
                                          </p:val>
                                        </p:tav>
                                      </p:tavLst>
                                    </p:anim>
                                    <p:animScale>
                                      <p:cBhvr>
                                        <p:cTn id="47" dur="65">
                                          <p:stCondLst>
                                            <p:cond delay="1625"/>
                                          </p:stCondLst>
                                        </p:cTn>
                                        <p:tgtEl>
                                          <p:spTgt spid="8"/>
                                        </p:tgtEl>
                                      </p:cBhvr>
                                      <p:to x="100000" y="60000"/>
                                    </p:animScale>
                                    <p:animScale>
                                      <p:cBhvr>
                                        <p:cTn id="48" dur="415" decel="50000">
                                          <p:stCondLst>
                                            <p:cond delay="1690"/>
                                          </p:stCondLst>
                                        </p:cTn>
                                        <p:tgtEl>
                                          <p:spTgt spid="8"/>
                                        </p:tgtEl>
                                      </p:cBhvr>
                                      <p:to x="100000" y="100000"/>
                                    </p:animScale>
                                    <p:animScale>
                                      <p:cBhvr>
                                        <p:cTn id="49" dur="65">
                                          <p:stCondLst>
                                            <p:cond delay="3280"/>
                                          </p:stCondLst>
                                        </p:cTn>
                                        <p:tgtEl>
                                          <p:spTgt spid="8"/>
                                        </p:tgtEl>
                                      </p:cBhvr>
                                      <p:to x="100000" y="80000"/>
                                    </p:animScale>
                                    <p:animScale>
                                      <p:cBhvr>
                                        <p:cTn id="50" dur="415" decel="50000">
                                          <p:stCondLst>
                                            <p:cond delay="3345"/>
                                          </p:stCondLst>
                                        </p:cTn>
                                        <p:tgtEl>
                                          <p:spTgt spid="8"/>
                                        </p:tgtEl>
                                      </p:cBhvr>
                                      <p:to x="100000" y="100000"/>
                                    </p:animScale>
                                    <p:animScale>
                                      <p:cBhvr>
                                        <p:cTn id="51" dur="65">
                                          <p:stCondLst>
                                            <p:cond delay="4105"/>
                                          </p:stCondLst>
                                        </p:cTn>
                                        <p:tgtEl>
                                          <p:spTgt spid="8"/>
                                        </p:tgtEl>
                                      </p:cBhvr>
                                      <p:to x="100000" y="90000"/>
                                    </p:animScale>
                                    <p:animScale>
                                      <p:cBhvr>
                                        <p:cTn id="52" dur="415" decel="50000">
                                          <p:stCondLst>
                                            <p:cond delay="4170"/>
                                          </p:stCondLst>
                                        </p:cTn>
                                        <p:tgtEl>
                                          <p:spTgt spid="8"/>
                                        </p:tgtEl>
                                      </p:cBhvr>
                                      <p:to x="100000" y="100000"/>
                                    </p:animScale>
                                    <p:animScale>
                                      <p:cBhvr>
                                        <p:cTn id="53" dur="65">
                                          <p:stCondLst>
                                            <p:cond delay="4520"/>
                                          </p:stCondLst>
                                        </p:cTn>
                                        <p:tgtEl>
                                          <p:spTgt spid="8"/>
                                        </p:tgtEl>
                                      </p:cBhvr>
                                      <p:to x="100000" y="95000"/>
                                    </p:animScale>
                                    <p:animScale>
                                      <p:cBhvr>
                                        <p:cTn id="54" dur="415" decel="50000">
                                          <p:stCondLst>
                                            <p:cond delay="4585"/>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038790" y="188640"/>
            <a:ext cx="6538970" cy="1015663"/>
          </a:xfrm>
          <a:prstGeom prst="rect">
            <a:avLst/>
          </a:prstGeom>
          <a:noFill/>
        </p:spPr>
        <p:txBody>
          <a:bodyPr wrap="none" lIns="91440" tIns="45720" rIns="91440" bIns="45720">
            <a:spAutoFit/>
          </a:bodyPr>
          <a:lstStyle/>
          <a:p>
            <a:pPr algn="ct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Johannes</a:t>
            </a: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 </a:t>
            </a: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Kepler</a:t>
            </a:r>
            <a:endParaRPr lang="sk-SK"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endParaRPr>
          </a:p>
        </p:txBody>
      </p:sp>
      <p:sp>
        <p:nvSpPr>
          <p:cNvPr id="8" name="Zástupný symbol obsahu 2"/>
          <p:cNvSpPr txBox="1">
            <a:spLocks/>
          </p:cNvSpPr>
          <p:nvPr/>
        </p:nvSpPr>
        <p:spPr>
          <a:xfrm>
            <a:off x="-324544" y="1268760"/>
            <a:ext cx="9468544" cy="4392488"/>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sk-SK" sz="2000" b="1" i="0" u="none" strike="noStrike" kern="1200" cap="none" spc="0" normalizeH="0" baseline="0" noProof="0" dirty="0" smtClean="0">
                <a:ln>
                  <a:noFill/>
                </a:ln>
                <a:solidFill>
                  <a:schemeClr val="tx2"/>
                </a:solidFill>
                <a:effectLst/>
                <a:uLnTx/>
                <a:uFillTx/>
                <a:latin typeface="Comic Sans MS" pitchFamily="66" charset="0"/>
                <a:ea typeface="+mn-ea"/>
                <a:cs typeface="+mn-cs"/>
              </a:rPr>
              <a:t>   </a:t>
            </a:r>
            <a:endParaRPr kumimoji="0" lang="sk-SK" sz="2000" b="1" i="1" u="none" strike="noStrike" kern="1200" cap="none" spc="0" normalizeH="0" baseline="0" noProof="0" dirty="0">
              <a:ln>
                <a:noFill/>
              </a:ln>
              <a:solidFill>
                <a:schemeClr val="tx2"/>
              </a:solidFill>
              <a:effectLst/>
              <a:uLnTx/>
              <a:uFillTx/>
              <a:latin typeface="Comic Sans MS" pitchFamily="66" charset="0"/>
              <a:ea typeface="+mn-ea"/>
              <a:cs typeface="+mn-cs"/>
            </a:endParaRPr>
          </a:p>
        </p:txBody>
      </p:sp>
      <p:pic>
        <p:nvPicPr>
          <p:cNvPr id="14" name="Obrázok 13" descr="kepler.jpg"/>
          <p:cNvPicPr>
            <a:picLocks noChangeAspect="1"/>
          </p:cNvPicPr>
          <p:nvPr/>
        </p:nvPicPr>
        <p:blipFill>
          <a:blip r:embed="rId3" cstate="print"/>
          <a:stretch>
            <a:fillRect/>
          </a:stretch>
        </p:blipFill>
        <p:spPr>
          <a:xfrm>
            <a:off x="5436096" y="1628800"/>
            <a:ext cx="3528392" cy="4824536"/>
          </a:xfrm>
          <a:prstGeom prst="rect">
            <a:avLst/>
          </a:prstGeom>
          <a:ln>
            <a:noFill/>
          </a:ln>
          <a:effectLst>
            <a:softEdge rad="112500"/>
          </a:effectLst>
        </p:spPr>
      </p:pic>
      <p:sp>
        <p:nvSpPr>
          <p:cNvPr id="15" name="Zástupný symbol obsahu 4"/>
          <p:cNvSpPr>
            <a:spLocks noGrp="1"/>
          </p:cNvSpPr>
          <p:nvPr>
            <p:ph idx="1"/>
          </p:nvPr>
        </p:nvSpPr>
        <p:spPr>
          <a:xfrm>
            <a:off x="0" y="1268760"/>
            <a:ext cx="5364088" cy="5976664"/>
          </a:xfrm>
        </p:spPr>
        <p:txBody>
          <a:bodyPr>
            <a:normAutofit/>
          </a:bodyPr>
          <a:lstStyle/>
          <a:p>
            <a:pPr>
              <a:buNone/>
            </a:pPr>
            <a:r>
              <a:rPr lang="sk-SK" sz="2000" b="1" dirty="0" smtClean="0">
                <a:latin typeface="Comic Sans MS" pitchFamily="66" charset="0"/>
              </a:rPr>
              <a:t>Bol to nemecký astronóm. Objavil zákony pohybu planét, zostrojil hvezdársky ďalekohľad, bol zástancom </a:t>
            </a:r>
            <a:r>
              <a:rPr lang="sk-SK" sz="2000" b="1" dirty="0" err="1" smtClean="0">
                <a:latin typeface="Comic Sans MS" pitchFamily="66" charset="0"/>
              </a:rPr>
              <a:t>Kopernikovho</a:t>
            </a:r>
            <a:r>
              <a:rPr lang="sk-SK" sz="2000" b="1" dirty="0" smtClean="0">
                <a:latin typeface="Comic Sans MS" pitchFamily="66" charset="0"/>
              </a:rPr>
              <a:t> modelu vesmíru.</a:t>
            </a:r>
          </a:p>
          <a:p>
            <a:pPr>
              <a:buNone/>
            </a:pPr>
            <a:endParaRPr lang="sk-SK" sz="2000" b="1" dirty="0" smtClean="0">
              <a:latin typeface="Comic Sans MS" pitchFamily="66" charset="0"/>
            </a:endParaRPr>
          </a:p>
          <a:p>
            <a:pPr>
              <a:buNone/>
            </a:pPr>
            <a:r>
              <a:rPr lang="sk-SK" sz="2100" b="1" dirty="0" smtClean="0">
                <a:solidFill>
                  <a:schemeClr val="accent1">
                    <a:lumMod val="75000"/>
                  </a:schemeClr>
                </a:solidFill>
                <a:effectLst>
                  <a:glow rad="228600">
                    <a:schemeClr val="accent1">
                      <a:satMod val="175000"/>
                      <a:alpha val="40000"/>
                    </a:schemeClr>
                  </a:glow>
                </a:effectLst>
                <a:latin typeface="Comic Sans MS" pitchFamily="66" charset="0"/>
              </a:rPr>
              <a:t>Keplerove zákony:</a:t>
            </a:r>
          </a:p>
          <a:p>
            <a:pPr marL="457200" indent="-457200">
              <a:buFont typeface="+mj-lt"/>
              <a:buAutoNum type="arabicPeriod"/>
            </a:pPr>
            <a:r>
              <a:rPr lang="sk-SK" sz="2100" b="1" dirty="0" smtClean="0">
                <a:solidFill>
                  <a:schemeClr val="tx1"/>
                </a:solidFill>
                <a:effectLst/>
                <a:latin typeface="Comic Sans MS" pitchFamily="66" charset="0"/>
              </a:rPr>
              <a:t>Planéty obiehajú okolo Slnka po eliptickej dráhe, pričom Slnko je v jednom z ich spoločných ohnísk.</a:t>
            </a:r>
          </a:p>
          <a:p>
            <a:pPr marL="457200" indent="-457200">
              <a:buFont typeface="+mj-lt"/>
              <a:buAutoNum type="arabicPeriod"/>
            </a:pPr>
            <a:r>
              <a:rPr lang="sk-SK" sz="2100" b="1" dirty="0" err="1" smtClean="0">
                <a:solidFill>
                  <a:schemeClr val="tx1"/>
                </a:solidFill>
                <a:effectLst/>
                <a:latin typeface="Comic Sans MS" pitchFamily="66" charset="0"/>
              </a:rPr>
              <a:t>Sprievodič</a:t>
            </a:r>
            <a:r>
              <a:rPr lang="sk-SK" sz="2100" b="1" dirty="0" smtClean="0">
                <a:solidFill>
                  <a:schemeClr val="tx1"/>
                </a:solidFill>
                <a:effectLst/>
                <a:latin typeface="Comic Sans MS" pitchFamily="66" charset="0"/>
              </a:rPr>
              <a:t> spájajúci Slnko s planétou opíše za rovnaký čas rovnako veľkú plochu.</a:t>
            </a:r>
          </a:p>
          <a:p>
            <a:pPr marL="457200" indent="-457200">
              <a:buFont typeface="+mj-lt"/>
              <a:buAutoNum type="arabicPeriod"/>
            </a:pPr>
            <a:r>
              <a:rPr lang="sk-SK" sz="2100" b="1" dirty="0" smtClean="0">
                <a:solidFill>
                  <a:schemeClr val="tx1"/>
                </a:solidFill>
                <a:effectLst/>
                <a:latin typeface="Comic Sans MS" pitchFamily="66" charset="0"/>
              </a:rPr>
              <a:t>Pomer druhých mocnín obežných dôb ľubovoľných dvoch planét sa rovná pomeru tretích mocnín hlavných polosí ich obežných dráh.</a:t>
            </a:r>
            <a:endParaRPr lang="sk-SK" sz="2100" b="1" dirty="0">
              <a:solidFill>
                <a:schemeClr val="tx1"/>
              </a:solidFill>
              <a:effectLst/>
              <a:latin typeface="Comic Sans MS" pitchFamily="66"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1800" fill="hold">
                                          <p:stCondLst>
                                            <p:cond delay="0"/>
                                          </p:stCondLst>
                                        </p:cTn>
                                        <p:tgtEl>
                                          <p:spTgt spid="4"/>
                                        </p:tgtEl>
                                        <p:attrNameLst>
                                          <p:attrName>ppt_x</p:attrName>
                                        </p:attrNameLst>
                                      </p:cBhvr>
                                    </p:anim>
                                    <p:anim from="0" to="-1.0" calcmode="lin" valueType="num">
                                      <p:cBhvr>
                                        <p:cTn id="8" dur="600" decel="50000" autoRev="1" fill="hold">
                                          <p:stCondLst>
                                            <p:cond delay="1800"/>
                                          </p:stCondLst>
                                        </p:cTn>
                                        <p:tgtEl>
                                          <p:spTgt spid="4"/>
                                        </p:tgtEl>
                                        <p:attrNameLst>
                                          <p:attrName>xshear</p:attrName>
                                        </p:attrNameLst>
                                      </p:cBhvr>
                                    </p:anim>
                                    <p:animScale>
                                      <p:cBhvr>
                                        <p:cTn id="9" dur="600" decel="100000" autoRev="1" fill="hold">
                                          <p:stCondLst>
                                            <p:cond delay="1800"/>
                                          </p:stCondLst>
                                        </p:cTn>
                                        <p:tgtEl>
                                          <p:spTgt spid="4"/>
                                        </p:tgtEl>
                                      </p:cBhvr>
                                      <p:from x="100000" y="100000"/>
                                      <p:to x="80000" y="100000"/>
                                    </p:animScale>
                                    <p:anim by="(#ppt_h/3+#ppt_w*0.1)" calcmode="lin" valueType="num">
                                      <p:cBhvr additive="sum">
                                        <p:cTn id="10" dur="600" decel="100000" autoRev="1" fill="hold">
                                          <p:stCondLst>
                                            <p:cond delay="1800"/>
                                          </p:stCondLst>
                                        </p:cTn>
                                        <p:tgtEl>
                                          <p:spTgt spid="4"/>
                                        </p:tgtEl>
                                        <p:attrNameLst>
                                          <p:attrName>ppt_x</p:attrName>
                                        </p:attrNameLst>
                                      </p:cBhvr>
                                    </p:anim>
                                  </p:childTnLst>
                                </p:cTn>
                              </p:par>
                            </p:childTnLst>
                          </p:cTn>
                        </p:par>
                        <p:par>
                          <p:cTn id="11" fill="hold">
                            <p:stCondLst>
                              <p:cond delay="3000"/>
                            </p:stCondLst>
                            <p:childTnLst>
                              <p:par>
                                <p:cTn id="12" presetID="34" presetClass="entr" presetSubtype="0" fill="hold" nodeType="afterEffect">
                                  <p:stCondLst>
                                    <p:cond delay="0"/>
                                  </p:stCondLst>
                                  <p:childTnLst>
                                    <p:set>
                                      <p:cBhvr>
                                        <p:cTn id="13" dur="1" fill="hold">
                                          <p:stCondLst>
                                            <p:cond delay="0"/>
                                          </p:stCondLst>
                                        </p:cTn>
                                        <p:tgtEl>
                                          <p:spTgt spid="15">
                                            <p:txEl>
                                              <p:pRg st="0" end="0"/>
                                            </p:txEl>
                                          </p:spTgt>
                                        </p:tgtEl>
                                        <p:attrNameLst>
                                          <p:attrName>style.visibility</p:attrName>
                                        </p:attrNameLst>
                                      </p:cBhvr>
                                      <p:to>
                                        <p:strVal val="visible"/>
                                      </p:to>
                                    </p:set>
                                    <p:anim from="(-#ppt_w/2)" to="(#ppt_x)" calcmode="lin" valueType="num">
                                      <p:cBhvr>
                                        <p:cTn id="14" dur="1800" fill="hold">
                                          <p:stCondLst>
                                            <p:cond delay="0"/>
                                          </p:stCondLst>
                                        </p:cTn>
                                        <p:tgtEl>
                                          <p:spTgt spid="15">
                                            <p:txEl>
                                              <p:pRg st="0" end="0"/>
                                            </p:txEl>
                                          </p:spTgt>
                                        </p:tgtEl>
                                        <p:attrNameLst>
                                          <p:attrName>ppt_x</p:attrName>
                                        </p:attrNameLst>
                                      </p:cBhvr>
                                    </p:anim>
                                    <p:anim from="0" to="-1.0" calcmode="lin" valueType="num">
                                      <p:cBhvr>
                                        <p:cTn id="15" dur="600" decel="50000" autoRev="1" fill="hold">
                                          <p:stCondLst>
                                            <p:cond delay="1800"/>
                                          </p:stCondLst>
                                        </p:cTn>
                                        <p:tgtEl>
                                          <p:spTgt spid="15">
                                            <p:txEl>
                                              <p:pRg st="0" end="0"/>
                                            </p:txEl>
                                          </p:spTgt>
                                        </p:tgtEl>
                                        <p:attrNameLst>
                                          <p:attrName>xshear</p:attrName>
                                        </p:attrNameLst>
                                      </p:cBhvr>
                                    </p:anim>
                                    <p:animScale>
                                      <p:cBhvr>
                                        <p:cTn id="16" dur="600" decel="100000" autoRev="1" fill="hold">
                                          <p:stCondLst>
                                            <p:cond delay="1800"/>
                                          </p:stCondLst>
                                        </p:cTn>
                                        <p:tgtEl>
                                          <p:spTgt spid="15">
                                            <p:txEl>
                                              <p:pRg st="0" end="0"/>
                                            </p:txEl>
                                          </p:spTgt>
                                        </p:tgtEl>
                                      </p:cBhvr>
                                      <p:from x="100000" y="100000"/>
                                      <p:to x="80000" y="100000"/>
                                    </p:animScale>
                                    <p:anim by="(#ppt_h/3+#ppt_w*0.1)" calcmode="lin" valueType="num">
                                      <p:cBhvr additive="sum">
                                        <p:cTn id="17" dur="600" decel="100000" autoRev="1" fill="hold">
                                          <p:stCondLst>
                                            <p:cond delay="1800"/>
                                          </p:stCondLst>
                                        </p:cTn>
                                        <p:tgtEl>
                                          <p:spTgt spid="15">
                                            <p:txEl>
                                              <p:pRg st="0" end="0"/>
                                            </p:txEl>
                                          </p:spTgt>
                                        </p:tgtEl>
                                        <p:attrNameLst>
                                          <p:attrName>ppt_x</p:attrName>
                                        </p:attrNameLst>
                                      </p:cBhvr>
                                    </p:anim>
                                  </p:childTnLst>
                                </p:cTn>
                              </p:par>
                              <p:par>
                                <p:cTn id="18" presetID="34" presetClass="entr" presetSubtype="0" fill="hold" nodeType="withEffect">
                                  <p:stCondLst>
                                    <p:cond delay="0"/>
                                  </p:stCondLst>
                                  <p:childTnLst>
                                    <p:set>
                                      <p:cBhvr>
                                        <p:cTn id="19" dur="1" fill="hold">
                                          <p:stCondLst>
                                            <p:cond delay="0"/>
                                          </p:stCondLst>
                                        </p:cTn>
                                        <p:tgtEl>
                                          <p:spTgt spid="15">
                                            <p:txEl>
                                              <p:pRg st="2" end="2"/>
                                            </p:txEl>
                                          </p:spTgt>
                                        </p:tgtEl>
                                        <p:attrNameLst>
                                          <p:attrName>style.visibility</p:attrName>
                                        </p:attrNameLst>
                                      </p:cBhvr>
                                      <p:to>
                                        <p:strVal val="visible"/>
                                      </p:to>
                                    </p:set>
                                    <p:anim from="(-#ppt_w/2)" to="(#ppt_x)" calcmode="lin" valueType="num">
                                      <p:cBhvr>
                                        <p:cTn id="20" dur="1800" fill="hold">
                                          <p:stCondLst>
                                            <p:cond delay="0"/>
                                          </p:stCondLst>
                                        </p:cTn>
                                        <p:tgtEl>
                                          <p:spTgt spid="15">
                                            <p:txEl>
                                              <p:pRg st="2" end="2"/>
                                            </p:txEl>
                                          </p:spTgt>
                                        </p:tgtEl>
                                        <p:attrNameLst>
                                          <p:attrName>ppt_x</p:attrName>
                                        </p:attrNameLst>
                                      </p:cBhvr>
                                    </p:anim>
                                    <p:anim from="0" to="-1.0" calcmode="lin" valueType="num">
                                      <p:cBhvr>
                                        <p:cTn id="21" dur="600" decel="50000" autoRev="1" fill="hold">
                                          <p:stCondLst>
                                            <p:cond delay="1800"/>
                                          </p:stCondLst>
                                        </p:cTn>
                                        <p:tgtEl>
                                          <p:spTgt spid="15">
                                            <p:txEl>
                                              <p:pRg st="2" end="2"/>
                                            </p:txEl>
                                          </p:spTgt>
                                        </p:tgtEl>
                                        <p:attrNameLst>
                                          <p:attrName>xshear</p:attrName>
                                        </p:attrNameLst>
                                      </p:cBhvr>
                                    </p:anim>
                                    <p:animScale>
                                      <p:cBhvr>
                                        <p:cTn id="22" dur="600" decel="100000" autoRev="1" fill="hold">
                                          <p:stCondLst>
                                            <p:cond delay="1800"/>
                                          </p:stCondLst>
                                        </p:cTn>
                                        <p:tgtEl>
                                          <p:spTgt spid="15">
                                            <p:txEl>
                                              <p:pRg st="2" end="2"/>
                                            </p:txEl>
                                          </p:spTgt>
                                        </p:tgtEl>
                                      </p:cBhvr>
                                      <p:from x="100000" y="100000"/>
                                      <p:to x="80000" y="100000"/>
                                    </p:animScale>
                                    <p:anim by="(#ppt_h/3+#ppt_w*0.1)" calcmode="lin" valueType="num">
                                      <p:cBhvr additive="sum">
                                        <p:cTn id="23" dur="600" decel="100000" autoRev="1" fill="hold">
                                          <p:stCondLst>
                                            <p:cond delay="1800"/>
                                          </p:stCondLst>
                                        </p:cTn>
                                        <p:tgtEl>
                                          <p:spTgt spid="15">
                                            <p:txEl>
                                              <p:pRg st="2" end="2"/>
                                            </p:txEl>
                                          </p:spTgt>
                                        </p:tgtEl>
                                        <p:attrNameLst>
                                          <p:attrName>ppt_x</p:attrName>
                                        </p:attrNameLst>
                                      </p:cBhvr>
                                    </p:anim>
                                  </p:childTnLst>
                                </p:cTn>
                              </p:par>
                              <p:par>
                                <p:cTn id="24" presetID="34" presetClass="entr" presetSubtype="0" fill="hold" nodeType="withEffect">
                                  <p:stCondLst>
                                    <p:cond delay="0"/>
                                  </p:stCondLst>
                                  <p:childTnLst>
                                    <p:set>
                                      <p:cBhvr>
                                        <p:cTn id="25" dur="1" fill="hold">
                                          <p:stCondLst>
                                            <p:cond delay="0"/>
                                          </p:stCondLst>
                                        </p:cTn>
                                        <p:tgtEl>
                                          <p:spTgt spid="15">
                                            <p:txEl>
                                              <p:pRg st="3" end="3"/>
                                            </p:txEl>
                                          </p:spTgt>
                                        </p:tgtEl>
                                        <p:attrNameLst>
                                          <p:attrName>style.visibility</p:attrName>
                                        </p:attrNameLst>
                                      </p:cBhvr>
                                      <p:to>
                                        <p:strVal val="visible"/>
                                      </p:to>
                                    </p:set>
                                    <p:anim from="(-#ppt_w/2)" to="(#ppt_x)" calcmode="lin" valueType="num">
                                      <p:cBhvr>
                                        <p:cTn id="26" dur="1800" fill="hold">
                                          <p:stCondLst>
                                            <p:cond delay="0"/>
                                          </p:stCondLst>
                                        </p:cTn>
                                        <p:tgtEl>
                                          <p:spTgt spid="15">
                                            <p:txEl>
                                              <p:pRg st="3" end="3"/>
                                            </p:txEl>
                                          </p:spTgt>
                                        </p:tgtEl>
                                        <p:attrNameLst>
                                          <p:attrName>ppt_x</p:attrName>
                                        </p:attrNameLst>
                                      </p:cBhvr>
                                    </p:anim>
                                    <p:anim from="0" to="-1.0" calcmode="lin" valueType="num">
                                      <p:cBhvr>
                                        <p:cTn id="27" dur="600" decel="50000" autoRev="1" fill="hold">
                                          <p:stCondLst>
                                            <p:cond delay="1800"/>
                                          </p:stCondLst>
                                        </p:cTn>
                                        <p:tgtEl>
                                          <p:spTgt spid="15">
                                            <p:txEl>
                                              <p:pRg st="3" end="3"/>
                                            </p:txEl>
                                          </p:spTgt>
                                        </p:tgtEl>
                                        <p:attrNameLst>
                                          <p:attrName>xshear</p:attrName>
                                        </p:attrNameLst>
                                      </p:cBhvr>
                                    </p:anim>
                                    <p:animScale>
                                      <p:cBhvr>
                                        <p:cTn id="28" dur="600" decel="100000" autoRev="1" fill="hold">
                                          <p:stCondLst>
                                            <p:cond delay="1800"/>
                                          </p:stCondLst>
                                        </p:cTn>
                                        <p:tgtEl>
                                          <p:spTgt spid="15">
                                            <p:txEl>
                                              <p:pRg st="3" end="3"/>
                                            </p:txEl>
                                          </p:spTgt>
                                        </p:tgtEl>
                                      </p:cBhvr>
                                      <p:from x="100000" y="100000"/>
                                      <p:to x="80000" y="100000"/>
                                    </p:animScale>
                                    <p:anim by="(#ppt_h/3+#ppt_w*0.1)" calcmode="lin" valueType="num">
                                      <p:cBhvr additive="sum">
                                        <p:cTn id="29" dur="600" decel="100000" autoRev="1" fill="hold">
                                          <p:stCondLst>
                                            <p:cond delay="1800"/>
                                          </p:stCondLst>
                                        </p:cTn>
                                        <p:tgtEl>
                                          <p:spTgt spid="15">
                                            <p:txEl>
                                              <p:pRg st="3" end="3"/>
                                            </p:txEl>
                                          </p:spTgt>
                                        </p:tgtEl>
                                        <p:attrNameLst>
                                          <p:attrName>ppt_x</p:attrName>
                                        </p:attrNameLst>
                                      </p:cBhvr>
                                    </p:anim>
                                  </p:childTnLst>
                                </p:cTn>
                              </p:par>
                              <p:par>
                                <p:cTn id="30" presetID="34" presetClass="entr" presetSubtype="0" fill="hold" nodeType="withEffect">
                                  <p:stCondLst>
                                    <p:cond delay="0"/>
                                  </p:stCondLst>
                                  <p:childTnLst>
                                    <p:set>
                                      <p:cBhvr>
                                        <p:cTn id="31" dur="1" fill="hold">
                                          <p:stCondLst>
                                            <p:cond delay="0"/>
                                          </p:stCondLst>
                                        </p:cTn>
                                        <p:tgtEl>
                                          <p:spTgt spid="15">
                                            <p:txEl>
                                              <p:pRg st="4" end="4"/>
                                            </p:txEl>
                                          </p:spTgt>
                                        </p:tgtEl>
                                        <p:attrNameLst>
                                          <p:attrName>style.visibility</p:attrName>
                                        </p:attrNameLst>
                                      </p:cBhvr>
                                      <p:to>
                                        <p:strVal val="visible"/>
                                      </p:to>
                                    </p:set>
                                    <p:anim from="(-#ppt_w/2)" to="(#ppt_x)" calcmode="lin" valueType="num">
                                      <p:cBhvr>
                                        <p:cTn id="32" dur="1800" fill="hold">
                                          <p:stCondLst>
                                            <p:cond delay="0"/>
                                          </p:stCondLst>
                                        </p:cTn>
                                        <p:tgtEl>
                                          <p:spTgt spid="15">
                                            <p:txEl>
                                              <p:pRg st="4" end="4"/>
                                            </p:txEl>
                                          </p:spTgt>
                                        </p:tgtEl>
                                        <p:attrNameLst>
                                          <p:attrName>ppt_x</p:attrName>
                                        </p:attrNameLst>
                                      </p:cBhvr>
                                    </p:anim>
                                    <p:anim from="0" to="-1.0" calcmode="lin" valueType="num">
                                      <p:cBhvr>
                                        <p:cTn id="33" dur="600" decel="50000" autoRev="1" fill="hold">
                                          <p:stCondLst>
                                            <p:cond delay="1800"/>
                                          </p:stCondLst>
                                        </p:cTn>
                                        <p:tgtEl>
                                          <p:spTgt spid="15">
                                            <p:txEl>
                                              <p:pRg st="4" end="4"/>
                                            </p:txEl>
                                          </p:spTgt>
                                        </p:tgtEl>
                                        <p:attrNameLst>
                                          <p:attrName>xshear</p:attrName>
                                        </p:attrNameLst>
                                      </p:cBhvr>
                                    </p:anim>
                                    <p:animScale>
                                      <p:cBhvr>
                                        <p:cTn id="34" dur="600" decel="100000" autoRev="1" fill="hold">
                                          <p:stCondLst>
                                            <p:cond delay="1800"/>
                                          </p:stCondLst>
                                        </p:cTn>
                                        <p:tgtEl>
                                          <p:spTgt spid="15">
                                            <p:txEl>
                                              <p:pRg st="4" end="4"/>
                                            </p:txEl>
                                          </p:spTgt>
                                        </p:tgtEl>
                                      </p:cBhvr>
                                      <p:from x="100000" y="100000"/>
                                      <p:to x="80000" y="100000"/>
                                    </p:animScale>
                                    <p:anim by="(#ppt_h/3+#ppt_w*0.1)" calcmode="lin" valueType="num">
                                      <p:cBhvr additive="sum">
                                        <p:cTn id="35" dur="600" decel="100000" autoRev="1" fill="hold">
                                          <p:stCondLst>
                                            <p:cond delay="1800"/>
                                          </p:stCondLst>
                                        </p:cTn>
                                        <p:tgtEl>
                                          <p:spTgt spid="15">
                                            <p:txEl>
                                              <p:pRg st="4" end="4"/>
                                            </p:txEl>
                                          </p:spTgt>
                                        </p:tgtEl>
                                        <p:attrNameLst>
                                          <p:attrName>ppt_x</p:attrName>
                                        </p:attrNameLst>
                                      </p:cBhvr>
                                    </p:anim>
                                  </p:childTnLst>
                                </p:cTn>
                              </p:par>
                              <p:par>
                                <p:cTn id="36" presetID="34" presetClass="entr" presetSubtype="0" fill="hold" nodeType="withEffect">
                                  <p:stCondLst>
                                    <p:cond delay="0"/>
                                  </p:stCondLst>
                                  <p:childTnLst>
                                    <p:set>
                                      <p:cBhvr>
                                        <p:cTn id="37" dur="1" fill="hold">
                                          <p:stCondLst>
                                            <p:cond delay="0"/>
                                          </p:stCondLst>
                                        </p:cTn>
                                        <p:tgtEl>
                                          <p:spTgt spid="15">
                                            <p:txEl>
                                              <p:pRg st="5" end="5"/>
                                            </p:txEl>
                                          </p:spTgt>
                                        </p:tgtEl>
                                        <p:attrNameLst>
                                          <p:attrName>style.visibility</p:attrName>
                                        </p:attrNameLst>
                                      </p:cBhvr>
                                      <p:to>
                                        <p:strVal val="visible"/>
                                      </p:to>
                                    </p:set>
                                    <p:anim from="(-#ppt_w/2)" to="(#ppt_x)" calcmode="lin" valueType="num">
                                      <p:cBhvr>
                                        <p:cTn id="38" dur="1800" fill="hold">
                                          <p:stCondLst>
                                            <p:cond delay="0"/>
                                          </p:stCondLst>
                                        </p:cTn>
                                        <p:tgtEl>
                                          <p:spTgt spid="15">
                                            <p:txEl>
                                              <p:pRg st="5" end="5"/>
                                            </p:txEl>
                                          </p:spTgt>
                                        </p:tgtEl>
                                        <p:attrNameLst>
                                          <p:attrName>ppt_x</p:attrName>
                                        </p:attrNameLst>
                                      </p:cBhvr>
                                    </p:anim>
                                    <p:anim from="0" to="-1.0" calcmode="lin" valueType="num">
                                      <p:cBhvr>
                                        <p:cTn id="39" dur="600" decel="50000" autoRev="1" fill="hold">
                                          <p:stCondLst>
                                            <p:cond delay="1800"/>
                                          </p:stCondLst>
                                        </p:cTn>
                                        <p:tgtEl>
                                          <p:spTgt spid="15">
                                            <p:txEl>
                                              <p:pRg st="5" end="5"/>
                                            </p:txEl>
                                          </p:spTgt>
                                        </p:tgtEl>
                                        <p:attrNameLst>
                                          <p:attrName>xshear</p:attrName>
                                        </p:attrNameLst>
                                      </p:cBhvr>
                                    </p:anim>
                                    <p:animScale>
                                      <p:cBhvr>
                                        <p:cTn id="40" dur="600" decel="100000" autoRev="1" fill="hold">
                                          <p:stCondLst>
                                            <p:cond delay="1800"/>
                                          </p:stCondLst>
                                        </p:cTn>
                                        <p:tgtEl>
                                          <p:spTgt spid="15">
                                            <p:txEl>
                                              <p:pRg st="5" end="5"/>
                                            </p:txEl>
                                          </p:spTgt>
                                        </p:tgtEl>
                                      </p:cBhvr>
                                      <p:from x="100000" y="100000"/>
                                      <p:to x="80000" y="100000"/>
                                    </p:animScale>
                                    <p:anim by="(#ppt_h/3+#ppt_w*0.1)" calcmode="lin" valueType="num">
                                      <p:cBhvr additive="sum">
                                        <p:cTn id="41" dur="600" decel="100000" autoRev="1" fill="hold">
                                          <p:stCondLst>
                                            <p:cond delay="1800"/>
                                          </p:stCondLst>
                                        </p:cTn>
                                        <p:tgtEl>
                                          <p:spTgt spid="15">
                                            <p:txEl>
                                              <p:pRg st="5" end="5"/>
                                            </p:txEl>
                                          </p:spTgt>
                                        </p:tgtEl>
                                        <p:attrNameLst>
                                          <p:attrName>ppt_x</p:attrName>
                                        </p:attrNameLst>
                                      </p:cBhvr>
                                    </p:anim>
                                  </p:childTnLst>
                                </p:cTn>
                              </p:par>
                            </p:childTnLst>
                          </p:cTn>
                        </p:par>
                        <p:par>
                          <p:cTn id="42" fill="hold">
                            <p:stCondLst>
                              <p:cond delay="6000"/>
                            </p:stCondLst>
                            <p:childTnLst>
                              <p:par>
                                <p:cTn id="43" presetID="34" presetClass="entr" presetSubtype="0"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 from="(-#ppt_w/2)" to="(#ppt_x)" calcmode="lin" valueType="num">
                                      <p:cBhvr>
                                        <p:cTn id="45" dur="3000" fill="hold">
                                          <p:stCondLst>
                                            <p:cond delay="0"/>
                                          </p:stCondLst>
                                        </p:cTn>
                                        <p:tgtEl>
                                          <p:spTgt spid="14"/>
                                        </p:tgtEl>
                                        <p:attrNameLst>
                                          <p:attrName>ppt_x</p:attrName>
                                        </p:attrNameLst>
                                      </p:cBhvr>
                                    </p:anim>
                                    <p:anim from="0" to="-1.0" calcmode="lin" valueType="num">
                                      <p:cBhvr>
                                        <p:cTn id="46" dur="1000" decel="50000" autoRev="1" fill="hold">
                                          <p:stCondLst>
                                            <p:cond delay="3000"/>
                                          </p:stCondLst>
                                        </p:cTn>
                                        <p:tgtEl>
                                          <p:spTgt spid="14"/>
                                        </p:tgtEl>
                                        <p:attrNameLst>
                                          <p:attrName>xshear</p:attrName>
                                        </p:attrNameLst>
                                      </p:cBhvr>
                                    </p:anim>
                                    <p:animScale>
                                      <p:cBhvr>
                                        <p:cTn id="47" dur="1000" decel="100000" autoRev="1" fill="hold">
                                          <p:stCondLst>
                                            <p:cond delay="3000"/>
                                          </p:stCondLst>
                                        </p:cTn>
                                        <p:tgtEl>
                                          <p:spTgt spid="14"/>
                                        </p:tgtEl>
                                      </p:cBhvr>
                                      <p:from x="100000" y="100000"/>
                                      <p:to x="80000" y="100000"/>
                                    </p:animScale>
                                    <p:anim by="(#ppt_h/3+#ppt_w*0.1)" calcmode="lin" valueType="num">
                                      <p:cBhvr additive="sum">
                                        <p:cTn id="48" dur="1000" decel="100000" autoRev="1" fill="hold">
                                          <p:stCondLst>
                                            <p:cond delay="3000"/>
                                          </p:stCondLst>
                                        </p:cTn>
                                        <p:tgtEl>
                                          <p:spTgt spid="1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691680" y="188640"/>
            <a:ext cx="5618398" cy="1015663"/>
          </a:xfrm>
          <a:prstGeom prst="rect">
            <a:avLst/>
          </a:prstGeom>
          <a:noFill/>
        </p:spPr>
        <p:txBody>
          <a:bodyPr wrap="none" lIns="91440" tIns="45720" rIns="91440" bIns="45720">
            <a:spAutoFit/>
          </a:bodyPr>
          <a:lstStyle/>
          <a:p>
            <a:pPr algn="ct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Galileo</a:t>
            </a: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 </a:t>
            </a: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GAlilei</a:t>
            </a:r>
            <a:endParaRPr lang="sk-SK"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endParaRPr>
          </a:p>
        </p:txBody>
      </p:sp>
      <p:pic>
        <p:nvPicPr>
          <p:cNvPr id="6" name="Obrázok 5" descr="20050719015343!Justus_Sustermans_-_Portrait_of_Galileo_Galilei,_1636.jpg"/>
          <p:cNvPicPr>
            <a:picLocks noChangeAspect="1"/>
          </p:cNvPicPr>
          <p:nvPr/>
        </p:nvPicPr>
        <p:blipFill>
          <a:blip r:embed="rId2" cstate="print"/>
          <a:stretch>
            <a:fillRect/>
          </a:stretch>
        </p:blipFill>
        <p:spPr>
          <a:xfrm>
            <a:off x="5076056" y="1556792"/>
            <a:ext cx="3672408" cy="4752528"/>
          </a:xfrm>
          <a:prstGeom prst="rect">
            <a:avLst/>
          </a:prstGeom>
          <a:ln>
            <a:noFill/>
          </a:ln>
          <a:effectLst>
            <a:softEdge rad="112500"/>
          </a:effectLst>
        </p:spPr>
      </p:pic>
      <p:sp>
        <p:nvSpPr>
          <p:cNvPr id="9" name="Zástupný symbol obsahu 8"/>
          <p:cNvSpPr>
            <a:spLocks noGrp="1"/>
          </p:cNvSpPr>
          <p:nvPr>
            <p:ph idx="1"/>
          </p:nvPr>
        </p:nvSpPr>
        <p:spPr>
          <a:xfrm>
            <a:off x="0" y="1340768"/>
            <a:ext cx="4860032" cy="5328592"/>
          </a:xfrm>
        </p:spPr>
        <p:txBody>
          <a:bodyPr>
            <a:noAutofit/>
          </a:bodyPr>
          <a:lstStyle/>
          <a:p>
            <a:pPr>
              <a:buNone/>
            </a:pPr>
            <a:r>
              <a:rPr lang="sk-SK" sz="2100" b="1" dirty="0" smtClean="0">
                <a:latin typeface="Comic Sans MS" pitchFamily="66" charset="0"/>
              </a:rPr>
              <a:t>Bol to taliansky fyzik, filozof, matematik z obdobia renesancie, jeden zo zakladateľov súčasnej </a:t>
            </a:r>
            <a:r>
              <a:rPr lang="sk-SK" sz="2100" b="1" dirty="0" err="1" smtClean="0">
                <a:latin typeface="Comic Sans MS" pitchFamily="66" charset="0"/>
              </a:rPr>
              <a:t>experimetálno</a:t>
            </a:r>
            <a:r>
              <a:rPr lang="sk-SK" sz="2100" b="1" dirty="0" smtClean="0">
                <a:latin typeface="Comic Sans MS" pitchFamily="66" charset="0"/>
              </a:rPr>
              <a:t> – teoretickej prírodovedy.  Skúmal javy pomocou pokusov, zostrojil hvezdársky ďalekohľad, bol zástancom </a:t>
            </a:r>
            <a:r>
              <a:rPr lang="sk-SK" sz="2100" b="1" dirty="0" err="1" smtClean="0">
                <a:latin typeface="Comic Sans MS" pitchFamily="66" charset="0"/>
              </a:rPr>
              <a:t>Kopernikovho</a:t>
            </a:r>
            <a:r>
              <a:rPr lang="sk-SK" sz="2100" b="1" dirty="0" smtClean="0">
                <a:latin typeface="Comic Sans MS" pitchFamily="66" charset="0"/>
              </a:rPr>
              <a:t> modelu vesmíru. Je mu pripisované autorstvo výroku : „A predsa sa točí.“ Zaviedol princíp relativity do modernej fyziky. Zaviedol aj sadu transformácií pod názvom </a:t>
            </a:r>
            <a:r>
              <a:rPr lang="sk-SK" sz="2100" b="1" dirty="0" err="1" smtClean="0">
                <a:latin typeface="Comic Sans MS" pitchFamily="66" charset="0"/>
              </a:rPr>
              <a:t>Galileove</a:t>
            </a:r>
            <a:r>
              <a:rPr lang="sk-SK" sz="2100" b="1" dirty="0" smtClean="0">
                <a:latin typeface="Comic Sans MS" pitchFamily="66" charset="0"/>
              </a:rPr>
              <a:t> Transformácie. Definoval aj 5 pohybových  zákonov.</a:t>
            </a:r>
            <a:endParaRPr lang="sk-SK" sz="2100" b="1" dirty="0">
              <a:latin typeface="Comic Sans MS" pitchFamily="66"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3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plus(out)">
                                      <p:cBhvr>
                                        <p:cTn id="7" dur="2000"/>
                                        <p:tgtEl>
                                          <p:spTgt spid="4">
                                            <p:txEl>
                                              <p:pRg st="0" end="0"/>
                                            </p:txEl>
                                          </p:spTgt>
                                        </p:tgtEl>
                                      </p:cBhvr>
                                    </p:animEffect>
                                  </p:childTnLst>
                                </p:cTn>
                              </p:par>
                            </p:childTnLst>
                          </p:cTn>
                        </p:par>
                        <p:par>
                          <p:cTn id="8" fill="hold">
                            <p:stCondLst>
                              <p:cond delay="2000"/>
                            </p:stCondLst>
                            <p:childTnLst>
                              <p:par>
                                <p:cTn id="9" presetID="13" presetClass="entr" presetSubtype="32"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plus(out)">
                                      <p:cBhvr>
                                        <p:cTn id="11" dur="2000"/>
                                        <p:tgtEl>
                                          <p:spTgt spid="9">
                                            <p:txEl>
                                              <p:pRg st="0" end="0"/>
                                            </p:txEl>
                                          </p:spTgt>
                                        </p:tgtEl>
                                      </p:cBhvr>
                                    </p:animEffect>
                                  </p:childTnLst>
                                </p:cTn>
                              </p:par>
                            </p:childTnLst>
                          </p:cTn>
                        </p:par>
                        <p:par>
                          <p:cTn id="12" fill="hold">
                            <p:stCondLst>
                              <p:cond delay="4000"/>
                            </p:stCondLst>
                            <p:childTnLst>
                              <p:par>
                                <p:cTn id="13" presetID="13" presetClass="entr" presetSubtype="3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plus(out)">
                                      <p:cBhvr>
                                        <p:cTn id="15"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259925" y="188640"/>
            <a:ext cx="5979522" cy="1015663"/>
          </a:xfrm>
          <a:prstGeom prst="rect">
            <a:avLst/>
          </a:prstGeom>
          <a:noFill/>
        </p:spPr>
        <p:txBody>
          <a:bodyPr wrap="none" lIns="91440" tIns="45720" rIns="91440" bIns="45720">
            <a:spAutoFit/>
          </a:bodyPr>
          <a:lstStyle/>
          <a:p>
            <a:pPr algn="ct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Maximilián </a:t>
            </a:r>
            <a:r>
              <a:rPr lang="sk-SK"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rPr>
              <a:t>Hell</a:t>
            </a:r>
            <a:endParaRPr lang="sk-SK"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1">
                    <a:satMod val="175000"/>
                    <a:alpha val="40000"/>
                  </a:schemeClr>
                </a:glow>
                <a:reflection blurRad="12700" stA="28000" endPos="45000" dist="1000" dir="5400000" sy="-100000" algn="bl" rotWithShape="0"/>
              </a:effectLst>
            </a:endParaRPr>
          </a:p>
        </p:txBody>
      </p:sp>
      <p:sp>
        <p:nvSpPr>
          <p:cNvPr id="5" name="Zástupný symbol obsahu 2"/>
          <p:cNvSpPr>
            <a:spLocks noGrp="1"/>
          </p:cNvSpPr>
          <p:nvPr>
            <p:ph idx="1"/>
          </p:nvPr>
        </p:nvSpPr>
        <p:spPr>
          <a:xfrm>
            <a:off x="0" y="1340768"/>
            <a:ext cx="4932040" cy="6120680"/>
          </a:xfrm>
        </p:spPr>
        <p:txBody>
          <a:bodyPr>
            <a:normAutofit/>
          </a:bodyPr>
          <a:lstStyle/>
          <a:p>
            <a:pPr>
              <a:buNone/>
            </a:pPr>
            <a:r>
              <a:rPr lang="sk-SK" sz="2100" b="1" dirty="0" smtClean="0">
                <a:latin typeface="Comic Sans MS" pitchFamily="66" charset="0"/>
              </a:rPr>
              <a:t>Bol to slovenský astronóm. Navrhol stavbu astronomického observatória na Trnavskej univerzite, postavil observatórium v Kluži (Rumunsko), bol riaditeľom hvezdárne vo Viedni, vydával prvý astronomický časopis v Európe. Uskutočnil výpravu do Laponska, kde pozoroval prechod planéty Venuše pred Slnkom. Na jeho počesť je pomenovaná </a:t>
            </a:r>
            <a:r>
              <a:rPr lang="sk-SK" sz="2100" b="1" dirty="0" err="1" smtClean="0">
                <a:latin typeface="Comic Sans MS" pitchFamily="66" charset="0"/>
              </a:rPr>
              <a:t>planétka</a:t>
            </a:r>
            <a:r>
              <a:rPr lang="sk-SK" sz="2100" b="1" dirty="0" smtClean="0">
                <a:latin typeface="Comic Sans MS" pitchFamily="66" charset="0"/>
              </a:rPr>
              <a:t>  (3727) </a:t>
            </a:r>
            <a:r>
              <a:rPr lang="sk-SK" sz="2100" b="1" dirty="0" err="1" smtClean="0">
                <a:latin typeface="Comic Sans MS" pitchFamily="66" charset="0"/>
              </a:rPr>
              <a:t>Maxhell</a:t>
            </a:r>
            <a:r>
              <a:rPr lang="sk-SK" sz="2100" b="1" dirty="0" smtClean="0">
                <a:latin typeface="Comic Sans MS" pitchFamily="66" charset="0"/>
              </a:rPr>
              <a:t>. Bol autorom mnohých astronomických </a:t>
            </a:r>
            <a:r>
              <a:rPr lang="sk-SK" sz="2100" b="1" dirty="0" err="1" smtClean="0">
                <a:latin typeface="Comic Sans MS" pitchFamily="66" charset="0"/>
              </a:rPr>
              <a:t>efemeríd</a:t>
            </a:r>
            <a:r>
              <a:rPr lang="sk-SK" sz="2100" b="1" dirty="0" smtClean="0">
                <a:latin typeface="Comic Sans MS" pitchFamily="66" charset="0"/>
              </a:rPr>
              <a:t> (tabuľka zobrazujúca polohy Slnka, Mesiaca a planét v danom čase).</a:t>
            </a:r>
            <a:endParaRPr lang="sk-SK" sz="2100" b="1" dirty="0">
              <a:latin typeface="Comic Sans MS" pitchFamily="66" charset="0"/>
            </a:endParaRPr>
          </a:p>
        </p:txBody>
      </p:sp>
      <p:pic>
        <p:nvPicPr>
          <p:cNvPr id="7" name="Obrázok 6" descr="matika1.JPG"/>
          <p:cNvPicPr>
            <a:picLocks noChangeAspect="1"/>
          </p:cNvPicPr>
          <p:nvPr/>
        </p:nvPicPr>
        <p:blipFill>
          <a:blip r:embed="rId2" cstate="print"/>
          <a:stretch>
            <a:fillRect/>
          </a:stretch>
        </p:blipFill>
        <p:spPr>
          <a:xfrm>
            <a:off x="5004048" y="1844824"/>
            <a:ext cx="3888432" cy="4320480"/>
          </a:xfrm>
          <a:prstGeom prst="rect">
            <a:avLst/>
          </a:prstGeom>
          <a:ln>
            <a:noFill/>
          </a:ln>
          <a:effectLst>
            <a:softEdge rad="112500"/>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childTnLst>
                          </p:cTn>
                        </p:par>
                        <p:par>
                          <p:cTn id="10" fill="hold">
                            <p:stCondLst>
                              <p:cond delay="2000"/>
                            </p:stCondLst>
                            <p:childTnLst>
                              <p:par>
                                <p:cTn id="11" presetID="50" presetClass="entr" presetSubtype="0" de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2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14" dur="2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5" dur="2000"/>
                                        <p:tgtEl>
                                          <p:spTgt spid="5">
                                            <p:txEl>
                                              <p:pRg st="0" end="0"/>
                                            </p:txEl>
                                          </p:spTgt>
                                        </p:tgtEl>
                                      </p:cBhvr>
                                    </p:animEffect>
                                  </p:childTnLst>
                                </p:cTn>
                              </p:par>
                            </p:childTnLst>
                          </p:cTn>
                        </p:par>
                        <p:par>
                          <p:cTn id="16" fill="hold">
                            <p:stCondLst>
                              <p:cond delay="4000"/>
                            </p:stCondLst>
                            <p:childTnLst>
                              <p:par>
                                <p:cTn id="17" presetID="50" presetClass="entr" presetSubtype="0" decel="10000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3000" fill="hold"/>
                                        <p:tgtEl>
                                          <p:spTgt spid="7"/>
                                        </p:tgtEl>
                                        <p:attrNameLst>
                                          <p:attrName>ppt_w</p:attrName>
                                        </p:attrNameLst>
                                      </p:cBhvr>
                                      <p:tavLst>
                                        <p:tav tm="0">
                                          <p:val>
                                            <p:strVal val="#ppt_w+.3"/>
                                          </p:val>
                                        </p:tav>
                                        <p:tav tm="100000">
                                          <p:val>
                                            <p:strVal val="#ppt_w"/>
                                          </p:val>
                                        </p:tav>
                                      </p:tavLst>
                                    </p:anim>
                                    <p:anim calcmode="lin" valueType="num">
                                      <p:cBhvr>
                                        <p:cTn id="20" dur="3000" fill="hold"/>
                                        <p:tgtEl>
                                          <p:spTgt spid="7"/>
                                        </p:tgtEl>
                                        <p:attrNameLst>
                                          <p:attrName>ppt_h</p:attrName>
                                        </p:attrNameLst>
                                      </p:cBhvr>
                                      <p:tavLst>
                                        <p:tav tm="0">
                                          <p:val>
                                            <p:strVal val="#ppt_h"/>
                                          </p:val>
                                        </p:tav>
                                        <p:tav tm="100000">
                                          <p:val>
                                            <p:strVal val="#ppt_h"/>
                                          </p:val>
                                        </p:tav>
                                      </p:tavLst>
                                    </p:anim>
                                    <p:animEffect transition="in" filter="fade">
                                      <p:cBhvr>
                                        <p:cTn id="21"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1520" y="1916832"/>
            <a:ext cx="8686800" cy="4525963"/>
          </a:xfrm>
        </p:spPr>
        <p:txBody>
          <a:bodyPr/>
          <a:lstStyle/>
          <a:p>
            <a:pPr>
              <a:buFont typeface="Wingdings" pitchFamily="2" charset="2"/>
              <a:buChar char="v"/>
            </a:pPr>
            <a:r>
              <a:rPr lang="sk-SK" sz="4000" b="1" dirty="0" err="1" smtClean="0">
                <a:hlinkClick r:id="rId2"/>
              </a:rPr>
              <a:t>www.wikipedia.sk</a:t>
            </a:r>
            <a:endParaRPr lang="sk-SK" sz="4000" b="1" dirty="0" smtClean="0"/>
          </a:p>
          <a:p>
            <a:pPr>
              <a:buFont typeface="Wingdings" pitchFamily="2" charset="2"/>
              <a:buChar char="v"/>
            </a:pPr>
            <a:r>
              <a:rPr lang="sk-SK" sz="4000" b="1" dirty="0" err="1" smtClean="0">
                <a:hlinkClick r:id="rId3"/>
              </a:rPr>
              <a:t>www.wikipedie.cz</a:t>
            </a:r>
            <a:endParaRPr lang="sk-SK" sz="4000" b="1" dirty="0" smtClean="0"/>
          </a:p>
          <a:p>
            <a:pPr>
              <a:buFont typeface="Wingdings" pitchFamily="2" charset="2"/>
              <a:buChar char="v"/>
            </a:pPr>
            <a:r>
              <a:rPr lang="sk-SK" sz="4000" b="1" dirty="0" err="1" smtClean="0">
                <a:hlinkClick r:id="rId4"/>
              </a:rPr>
              <a:t>www.google.com</a:t>
            </a:r>
            <a:endParaRPr lang="sk-SK" sz="4000" b="1" dirty="0" smtClean="0"/>
          </a:p>
          <a:p>
            <a:pPr>
              <a:buFont typeface="Wingdings" pitchFamily="2" charset="2"/>
              <a:buChar char="v"/>
            </a:pPr>
            <a:endParaRPr lang="sk-SK" dirty="0"/>
          </a:p>
        </p:txBody>
      </p:sp>
      <p:sp>
        <p:nvSpPr>
          <p:cNvPr id="4" name="Obdĺžnik 3"/>
          <p:cNvSpPr/>
          <p:nvPr/>
        </p:nvSpPr>
        <p:spPr>
          <a:xfrm>
            <a:off x="2771800" y="0"/>
            <a:ext cx="2740943" cy="1015663"/>
          </a:xfrm>
          <a:prstGeom prst="rect">
            <a:avLst/>
          </a:prstGeom>
          <a:noFill/>
        </p:spPr>
        <p:txBody>
          <a:bodyPr wrap="none" lIns="91440" tIns="45720" rIns="91440" bIns="45720">
            <a:spAutoFit/>
          </a:bodyPr>
          <a:lstStyle/>
          <a:p>
            <a:pPr algn="ctr"/>
            <a:r>
              <a:rPr lang="sk-SK"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rPr>
              <a:t>Zdroje</a:t>
            </a:r>
            <a:endParaRPr lang="sk-SK"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1">
                    <a:satMod val="175000"/>
                    <a:alpha val="40000"/>
                  </a:schemeClr>
                </a:glow>
                <a:reflection blurRad="12700" stA="28000" endPos="45000" dist="1000" dir="5400000" sy="-100000" algn="bl" rotWithShape="0"/>
              </a:effectLst>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4)">
                                      <p:cBhvr>
                                        <p:cTn id="7" dur="2000"/>
                                        <p:tgtEl>
                                          <p:spTgt spid="4">
                                            <p:txEl>
                                              <p:pRg st="0" end="0"/>
                                            </p:txEl>
                                          </p:spTgt>
                                        </p:tgtEl>
                                      </p:cBhvr>
                                    </p:animEffect>
                                  </p:childTnLst>
                                </p:cTn>
                              </p:par>
                            </p:childTnLst>
                          </p:cTn>
                        </p:par>
                        <p:par>
                          <p:cTn id="8" fill="hold">
                            <p:stCondLst>
                              <p:cond delay="2000"/>
                            </p:stCondLst>
                            <p:childTnLst>
                              <p:par>
                                <p:cTn id="9" presetID="21"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4)">
                                      <p:cBhvr>
                                        <p:cTn id="11" dur="3000"/>
                                        <p:tgtEl>
                                          <p:spTgt spid="3">
                                            <p:txEl>
                                              <p:pRg st="0" end="0"/>
                                            </p:txEl>
                                          </p:spTgt>
                                        </p:tgtEl>
                                      </p:cBhvr>
                                    </p:animEffect>
                                  </p:childTnLst>
                                </p:cTn>
                              </p:par>
                            </p:childTnLst>
                          </p:cTn>
                        </p:par>
                        <p:par>
                          <p:cTn id="12" fill="hold">
                            <p:stCondLst>
                              <p:cond delay="5000"/>
                            </p:stCondLst>
                            <p:childTnLst>
                              <p:par>
                                <p:cTn id="13" presetID="21" presetClass="entr" presetSubtype="4"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4)">
                                      <p:cBhvr>
                                        <p:cTn id="15" dur="3000"/>
                                        <p:tgtEl>
                                          <p:spTgt spid="3">
                                            <p:txEl>
                                              <p:pRg st="1" end="1"/>
                                            </p:txEl>
                                          </p:spTgt>
                                        </p:tgtEl>
                                      </p:cBhvr>
                                    </p:animEffect>
                                  </p:childTnLst>
                                </p:cTn>
                              </p:par>
                            </p:childTnLst>
                          </p:cTn>
                        </p:par>
                        <p:par>
                          <p:cTn id="16" fill="hold">
                            <p:stCondLst>
                              <p:cond delay="8000"/>
                            </p:stCondLst>
                            <p:childTnLst>
                              <p:par>
                                <p:cTn id="17" presetID="21" presetClass="entr" presetSubtype="4"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4)">
                                      <p:cBhvr>
                                        <p:cTn id="19"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ovanie">
  <a:themeElements>
    <a:clrScheme name="Cestovani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ovani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ovani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416</TotalTime>
  <Words>441</Words>
  <Application>Microsoft Office PowerPoint</Application>
  <PresentationFormat>Prezentácia na obrazovke (4:3)</PresentationFormat>
  <Paragraphs>37</Paragraphs>
  <Slides>10</Slides>
  <Notes>1</Notes>
  <HiddenSlides>0</HiddenSlides>
  <MMClips>0</MMClips>
  <ScaleCrop>false</ScaleCrop>
  <HeadingPairs>
    <vt:vector size="4" baseType="variant">
      <vt:variant>
        <vt:lpstr>Motív</vt:lpstr>
      </vt:variant>
      <vt:variant>
        <vt:i4>1</vt:i4>
      </vt:variant>
      <vt:variant>
        <vt:lpstr>Nadpisy snímok</vt:lpstr>
      </vt:variant>
      <vt:variant>
        <vt:i4>10</vt:i4>
      </vt:variant>
    </vt:vector>
  </HeadingPairs>
  <TitlesOfParts>
    <vt:vector size="11" baseType="lpstr">
      <vt:lpstr>Cestovanie</vt:lpstr>
      <vt:lpstr>Snímka 1</vt:lpstr>
      <vt:lpstr>Snímka 2</vt:lpstr>
      <vt:lpstr>Snímka 3</vt:lpstr>
      <vt:lpstr>Snímka 4</vt:lpstr>
      <vt:lpstr>Snímka 5</vt:lpstr>
      <vt:lpstr>Snímka 6</vt:lpstr>
      <vt:lpstr>Snímka 7</vt:lpstr>
      <vt:lpstr>Snímka 8</vt:lpstr>
      <vt:lpstr>Snímka 9</vt:lpstr>
      <vt:lpstr>Snímka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Hagrid</dc:creator>
  <cp:lastModifiedBy>Hagrid</cp:lastModifiedBy>
  <cp:revision>44</cp:revision>
  <dcterms:created xsi:type="dcterms:W3CDTF">2010-12-15T16:27:18Z</dcterms:created>
  <dcterms:modified xsi:type="dcterms:W3CDTF">2011-05-31T13:55:49Z</dcterms:modified>
</cp:coreProperties>
</file>